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2"/>
  </p:notesMasterIdLst>
  <p:sldIdLst>
    <p:sldId id="277" r:id="rId3"/>
    <p:sldId id="645" r:id="rId4"/>
    <p:sldId id="647" r:id="rId5"/>
    <p:sldId id="703" r:id="rId6"/>
    <p:sldId id="712" r:id="rId7"/>
    <p:sldId id="709" r:id="rId8"/>
    <p:sldId id="711" r:id="rId9"/>
    <p:sldId id="710" r:id="rId10"/>
    <p:sldId id="680" r:id="rId11"/>
    <p:sldId id="681" r:id="rId12"/>
    <p:sldId id="682" r:id="rId13"/>
    <p:sldId id="653" r:id="rId14"/>
    <p:sldId id="683" r:id="rId15"/>
    <p:sldId id="714" r:id="rId16"/>
    <p:sldId id="715" r:id="rId17"/>
    <p:sldId id="716" r:id="rId18"/>
    <p:sldId id="718" r:id="rId19"/>
    <p:sldId id="719" r:id="rId20"/>
    <p:sldId id="726" r:id="rId21"/>
    <p:sldId id="720" r:id="rId22"/>
    <p:sldId id="721" r:id="rId23"/>
    <p:sldId id="731" r:id="rId24"/>
    <p:sldId id="724" r:id="rId25"/>
    <p:sldId id="727" r:id="rId26"/>
    <p:sldId id="725" r:id="rId27"/>
    <p:sldId id="698" r:id="rId28"/>
    <p:sldId id="704" r:id="rId29"/>
    <p:sldId id="705" r:id="rId30"/>
    <p:sldId id="730" r:id="rId31"/>
    <p:sldId id="693" r:id="rId32"/>
    <p:sldId id="694" r:id="rId33"/>
    <p:sldId id="728" r:id="rId34"/>
    <p:sldId id="696" r:id="rId35"/>
    <p:sldId id="697" r:id="rId36"/>
    <p:sldId id="706" r:id="rId37"/>
    <p:sldId id="707" r:id="rId38"/>
    <p:sldId id="708" r:id="rId39"/>
    <p:sldId id="732" r:id="rId40"/>
    <p:sldId id="64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AD382-3424-4FB8-B4C9-AD35A20AECDD}">
          <p14:sldIdLst>
            <p14:sldId id="277"/>
            <p14:sldId id="645"/>
            <p14:sldId id="647"/>
            <p14:sldId id="703"/>
            <p14:sldId id="712"/>
            <p14:sldId id="709"/>
            <p14:sldId id="711"/>
            <p14:sldId id="710"/>
          </p14:sldIdLst>
        </p14:section>
        <p14:section name="Raw Data" id="{FF569407-64D0-4AF8-9D82-F6A0E2F8ADB7}">
          <p14:sldIdLst>
            <p14:sldId id="680"/>
            <p14:sldId id="681"/>
            <p14:sldId id="682"/>
            <p14:sldId id="653"/>
            <p14:sldId id="683"/>
          </p14:sldIdLst>
        </p14:section>
        <p14:section name="Volumetric Data" id="{DEA28752-9649-4FC1-BB35-1CFF4E0815A1}">
          <p14:sldIdLst>
            <p14:sldId id="714"/>
            <p14:sldId id="715"/>
            <p14:sldId id="716"/>
            <p14:sldId id="718"/>
            <p14:sldId id="719"/>
            <p14:sldId id="726"/>
            <p14:sldId id="720"/>
            <p14:sldId id="721"/>
            <p14:sldId id="731"/>
          </p14:sldIdLst>
        </p14:section>
        <p14:section name="Mesh Data" id="{06E20BD9-56A6-4628-9533-A95A6527962D}">
          <p14:sldIdLst>
            <p14:sldId id="724"/>
            <p14:sldId id="727"/>
            <p14:sldId id="725"/>
          </p14:sldIdLst>
        </p14:section>
        <p14:section name="Pad and A" id="{C33DCFA8-3A39-4687-9A24-9888200ECA8A}">
          <p14:sldIdLst>
            <p14:sldId id="698"/>
            <p14:sldId id="704"/>
            <p14:sldId id="705"/>
            <p14:sldId id="730"/>
            <p14:sldId id="693"/>
            <p14:sldId id="694"/>
            <p14:sldId id="728"/>
            <p14:sldId id="696"/>
          </p14:sldIdLst>
        </p14:section>
        <p14:section name="Reconstructed Data" id="{6F410D89-38A3-42CB-8439-1A7194D2297A}">
          <p14:sldIdLst>
            <p14:sldId id="697"/>
            <p14:sldId id="706"/>
            <p14:sldId id="707"/>
            <p14:sldId id="708"/>
            <p14:sldId id="732"/>
            <p14:sldId id="6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A114"/>
    <a:srgbClr val="C37BF9"/>
    <a:srgbClr val="00FF00"/>
    <a:srgbClr val="FF53DA"/>
    <a:srgbClr val="C56FB3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23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EF08B-66CD-4398-9ACC-C896DE45A872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7796-C981-453A-8F3F-4354BF0D4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4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1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resolution vs voxel size with Adam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074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 slide with Adam to disambiguate orientation</a:t>
            </a:r>
            <a:r>
              <a:rPr lang="en-US" baseline="0" dirty="0"/>
              <a:t> vs acquisition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23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this slide when the subject specific tutorial is released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73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098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828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91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85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86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26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going to go into the ANALYZE 7.5 file format that 4dfp uses and that </a:t>
            </a:r>
            <a:r>
              <a:rPr lang="en-US" dirty="0" err="1"/>
              <a:t>Nifti</a:t>
            </a:r>
            <a:r>
              <a:rPr lang="en-US" dirty="0"/>
              <a:t> was created to 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8061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640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build in functionality that automatically turns</a:t>
            </a:r>
            <a:r>
              <a:rPr lang="en-US" baseline="0" dirty="0"/>
              <a:t> off axes and sets </a:t>
            </a:r>
            <a:r>
              <a:rPr lang="en-US" baseline="0" dirty="0" err="1"/>
              <a:t>bg</a:t>
            </a:r>
            <a:r>
              <a:rPr lang="en-US" baseline="0" dirty="0"/>
              <a:t> to black when 3D parameter used for </a:t>
            </a:r>
            <a:r>
              <a:rPr lang="en-US" baseline="0" dirty="0" err="1"/>
              <a:t>PlotCap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5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5997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625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954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13ECC-9223-DEE8-F3DE-FE123E870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DB93D1-ECDD-B0A6-8B0B-B7BA8EB35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23394-D2D3-0057-4C7C-99911F66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4FE40-16E8-02FE-5F7D-55E74634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9F1A1-A1BA-954C-77DA-9CAEE907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AC5E-4FF5-40FA-F36E-AC0BF0212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28F93-FE70-E410-56CD-43B06FEF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A6089-7060-93B0-F43C-C58C4992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D8789-475F-47E3-D41C-45387592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E1122-9EC5-C3A7-2786-66CA0EBD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5F31F-6FFB-C0DB-DF57-1E01B088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8C207-9303-EFDC-0551-2D511CD63F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17CFF-574B-B9E3-064D-9127A919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867B-CBC4-0205-D0AB-8BB36037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B2826-F63C-3D5E-FA75-6C53413E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5485" y="-8467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2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39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74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1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47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5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5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2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EEC9-7463-3D49-E93F-11E23307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9BD6F-E36F-2B2E-5F99-BFFCA502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1C045-DB8C-4FE5-D174-CA9E72A8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8489E-FC15-EF04-ABA8-16256A1B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6F34F-D8D5-BE87-F627-7081AAF5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522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16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7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4905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93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0059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014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46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4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F135E-E0C4-3733-635C-F1B2017BB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D6749-7EC2-200C-2BC4-C84ADFED2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CFAB3-42A6-E4D7-AB4E-206E72133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06749-5331-5A84-C44B-45A811A2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D4A06-D859-4FEE-C2B2-0680FC97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32D6A-DBA8-E916-308B-D568E8B7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B5B90-1D29-D076-2DFB-6163E8536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51DEF-3060-EA85-64C3-E4CFEC5A6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76422-9B30-B9A5-6853-0D46F2DAB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619AA-CC78-76E0-4F90-54B20FE0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F6349-94C7-7AEB-4C2E-A60885A9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0612-D4D7-BCD1-1B0E-EAB138497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F615A-261D-A2E6-26C4-F8F5D68DD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50BA90-D043-A167-42CF-2C9184E07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B7A7E-6763-F97F-BA1B-9184D167A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96AB-55A0-8CED-5AF6-F2C42317A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1D3C9C-9BE4-0017-1327-3853799E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48E04-F99B-3506-D5AC-6035E8F3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D8C65-CAD2-208D-8AA1-82FD9A86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DCF7-76A7-FED8-4A55-F35140F1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9EB1A-4FF8-AE15-4D6E-05F32ED3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0461A-5CA4-8334-2DB3-F608B29C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D13E6-3D28-2DB0-05E5-137EB0AC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F09E6A-6D05-2727-1B4D-DE12DDFB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65CE8-EA85-D500-238E-F916ABA0F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EEBD-2864-621C-DC25-15463F22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47B9A-984B-0B05-E57E-7CF95C618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69014-B775-5232-81EC-742E3101C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53B45-613B-D297-BAE2-DC14A4396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2372-014B-FC34-B189-5708AA40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58768-1FBC-90F3-B892-CA5E1F27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8361C-E6DE-A757-A4AE-9EC4F61D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4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95E68-5A01-01BA-055A-F3A95C84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DB9D8D-876B-E0D2-5800-CA9932D7B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F781-A658-CDBA-7B5C-899B78194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69A73-DBE2-89C0-7035-A3DE182A7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2FA9D-4E03-8822-02BC-7F192AE1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3DBB7-2B24-9876-6069-717EE3DA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9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6446-8775-3742-CAF6-A5AECE54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2B35D-21EA-DF9F-3848-4BE253AEE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306F6-21E8-B30A-D542-872CFEFD2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23612-58E0-4439-AA8B-A2FCB13BA6D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F78A2-6F65-C1B7-7B84-1256C6FD9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102E2-B3A8-0162-5579-DBFCE352B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26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rainder.org/2012/09/23/the-nifti-file-format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4dfp.readthedocs.io/en/lates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alairach_coordinates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osf.io/4vthr/" TargetMode="External"/><Relationship Id="rId4" Type="http://schemas.openxmlformats.org/officeDocument/2006/relationships/hyperlink" Target="https://www.mcgill.ca/bic/software/tools-data-analysis/anatomical-mri/atlases/icbm152-non-linear-200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jv6RkX5s784LgQC89" TargetMode="External"/><Relationship Id="rId2" Type="http://schemas.openxmlformats.org/officeDocument/2006/relationships/hyperlink" Target="https://forms.gle/8QNGnx7ZbKuUHg3bA" TargetMode="Externa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mailto:neurodot-support@wustl.edu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NIRS/snirf" TargetMode="External"/><Relationship Id="rId2" Type="http://schemas.openxmlformats.org/officeDocument/2006/relationships/hyperlink" Target="https://github.com/BUNPC/Homer3/wiki/HOMER3-file-formats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4dfp.readthedocs.io/en/lates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rainder.org/2012/09/23/the-nifti-file-forma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Organization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Optodes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193280" cy="5663515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info.optodes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the 2D and 3D xyz coordinates of optodes for the imaging system along with the name of the imaging cap.</a:t>
            </a:r>
          </a:p>
          <a:p>
            <a:r>
              <a:rPr lang="en-US" sz="2000" dirty="0"/>
              <a:t>Fields:</a:t>
            </a:r>
          </a:p>
          <a:p>
            <a:pPr lvl="1"/>
            <a:r>
              <a:rPr lang="en-US" sz="1800" dirty="0"/>
              <a:t>spos2: 2D source coordinates.</a:t>
            </a:r>
          </a:p>
          <a:p>
            <a:pPr lvl="1"/>
            <a:r>
              <a:rPr lang="en-US" sz="1800" dirty="0"/>
              <a:t>dpos2: 2D detector coordinates.</a:t>
            </a:r>
          </a:p>
          <a:p>
            <a:pPr lvl="1"/>
            <a:r>
              <a:rPr lang="en-US" sz="1800" dirty="0"/>
              <a:t>spos3: 3D source coordinates.</a:t>
            </a:r>
          </a:p>
          <a:p>
            <a:pPr lvl="1"/>
            <a:r>
              <a:rPr lang="en-US" sz="1800" dirty="0"/>
              <a:t>dpos3: 3D detector coordinates.</a:t>
            </a:r>
          </a:p>
          <a:p>
            <a:endParaRPr lang="en-US" sz="2000" dirty="0"/>
          </a:p>
          <a:p>
            <a:r>
              <a:rPr lang="en-US" sz="2000" dirty="0"/>
              <a:t>You can visualize the layout of the cap using the following </a:t>
            </a:r>
            <a:r>
              <a:rPr lang="en-US" sz="2000" dirty="0" err="1"/>
              <a:t>NeuroDOT</a:t>
            </a:r>
            <a:r>
              <a:rPr lang="en-US" sz="2000" dirty="0"/>
              <a:t> function: </a:t>
            </a:r>
            <a:r>
              <a:rPr lang="en-US" sz="2000" dirty="0" err="1"/>
              <a:t>PlotCap</a:t>
            </a:r>
            <a:r>
              <a:rPr lang="en-US" sz="2000" dirty="0"/>
              <a:t>.</a:t>
            </a:r>
          </a:p>
          <a:p>
            <a:pPr lvl="1"/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EE6C3F-28F1-D29F-868A-EF184F45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540" y="432485"/>
            <a:ext cx="2257425" cy="1828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95287-6654-5990-47E9-4FE3CBB99C6C}"/>
              </a:ext>
            </a:extLst>
          </p:cNvPr>
          <p:cNvSpPr txBox="1"/>
          <p:nvPr/>
        </p:nvSpPr>
        <p:spPr>
          <a:xfrm>
            <a:off x="8730031" y="63153"/>
            <a:ext cx="24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Optodes Substructure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83B64-43D5-9E1C-6B26-A1F46A09F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762" y="2319474"/>
            <a:ext cx="3857625" cy="20105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F7BF23-ADB5-97A8-8573-C5BC1792BA87}"/>
              </a:ext>
            </a:extLst>
          </p:cNvPr>
          <p:cNvSpPr txBox="1"/>
          <p:nvPr/>
        </p:nvSpPr>
        <p:spPr>
          <a:xfrm>
            <a:off x="7558203" y="317765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DB8E6F-C3B2-26C0-BE43-6F7FCE0E37A3}"/>
              </a:ext>
            </a:extLst>
          </p:cNvPr>
          <p:cNvSpPr txBox="1"/>
          <p:nvPr/>
        </p:nvSpPr>
        <p:spPr>
          <a:xfrm>
            <a:off x="7558203" y="546079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761" y="4432789"/>
            <a:ext cx="3857626" cy="24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5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7288656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info.pairs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key information about all measurements in the same order as they are represented in the data. Fields include:</a:t>
            </a:r>
          </a:p>
          <a:p>
            <a:pPr lvl="1"/>
            <a:r>
              <a:rPr lang="en-US" sz="1800" dirty="0" err="1"/>
              <a:t>Src</a:t>
            </a:r>
            <a:r>
              <a:rPr lang="en-US" sz="1800" dirty="0"/>
              <a:t>: source list.</a:t>
            </a:r>
          </a:p>
          <a:p>
            <a:pPr lvl="1"/>
            <a:r>
              <a:rPr lang="en-US" sz="1800" dirty="0"/>
              <a:t>Det: detector list.</a:t>
            </a:r>
          </a:p>
          <a:p>
            <a:pPr lvl="1"/>
            <a:r>
              <a:rPr lang="en-US" sz="1800" dirty="0"/>
              <a:t>NN: Nearest neighbor classification.</a:t>
            </a:r>
          </a:p>
          <a:p>
            <a:pPr lvl="1"/>
            <a:r>
              <a:rPr lang="en-US" sz="1800" dirty="0"/>
              <a:t>WL: Wavelength index.</a:t>
            </a:r>
          </a:p>
          <a:p>
            <a:pPr lvl="1"/>
            <a:r>
              <a:rPr lang="en-US" sz="1800" dirty="0"/>
              <a:t>Lambda: Wavelength value (in nm).</a:t>
            </a:r>
          </a:p>
          <a:p>
            <a:pPr lvl="1"/>
            <a:r>
              <a:rPr lang="en-US" sz="1800" dirty="0"/>
              <a:t>Mod: ‘CW’ for continuous wave systems.</a:t>
            </a:r>
          </a:p>
          <a:p>
            <a:pPr lvl="2"/>
            <a:r>
              <a:rPr lang="en-US" sz="1500" dirty="0"/>
              <a:t>Or modulation frequency for frequency domain systems.</a:t>
            </a:r>
          </a:p>
          <a:p>
            <a:pPr lvl="1"/>
            <a:r>
              <a:rPr lang="en-US" sz="1800" dirty="0"/>
              <a:t>r2d: 2D source-detector separation distances (in mm).</a:t>
            </a:r>
          </a:p>
          <a:p>
            <a:pPr lvl="1"/>
            <a:r>
              <a:rPr lang="en-US" sz="1800" dirty="0"/>
              <a:t>r3d: 3D source-detector separation distances (in mm).</a:t>
            </a:r>
          </a:p>
          <a:p>
            <a:pPr lvl="1"/>
            <a:endParaRPr lang="en-US" dirty="0"/>
          </a:p>
          <a:p>
            <a:r>
              <a:rPr lang="en-US" sz="2000" dirty="0"/>
              <a:t>Organization: monotonically increasing sources within monotonically increasing detectors within wavelengths.</a:t>
            </a:r>
          </a:p>
          <a:p>
            <a:pPr lvl="1"/>
            <a:r>
              <a:rPr lang="en-US" sz="1800" dirty="0"/>
              <a:t>S1 </a:t>
            </a:r>
            <a:r>
              <a:rPr lang="en-US" sz="1800" dirty="0">
                <a:sym typeface="Wingdings" panose="05000000000000000000" pitchFamily="2" charset="2"/>
              </a:rPr>
              <a:t> Sn for D1, D2, …, </a:t>
            </a:r>
            <a:r>
              <a:rPr lang="en-US" sz="1800" dirty="0" err="1">
                <a:sym typeface="Wingdings" panose="05000000000000000000" pitchFamily="2" charset="2"/>
              </a:rPr>
              <a:t>Dn</a:t>
            </a:r>
            <a:r>
              <a:rPr lang="en-US" sz="1800" dirty="0">
                <a:sym typeface="Wingdings" panose="05000000000000000000" pitchFamily="2" charset="2"/>
              </a:rPr>
              <a:t> for WL1  </a:t>
            </a:r>
            <a:r>
              <a:rPr lang="en-US" sz="1800" dirty="0" err="1">
                <a:sym typeface="Wingdings" panose="05000000000000000000" pitchFamily="2" charset="2"/>
              </a:rPr>
              <a:t>WLn</a:t>
            </a:r>
            <a:r>
              <a:rPr lang="en-US" sz="1800" dirty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This organization is the way </a:t>
            </a:r>
            <a:r>
              <a:rPr lang="en-US" sz="1800" dirty="0" err="1">
                <a:sym typeface="Wingdings" panose="05000000000000000000" pitchFamily="2" charset="2"/>
              </a:rPr>
              <a:t>WashU</a:t>
            </a:r>
            <a:r>
              <a:rPr lang="en-US" sz="1800" dirty="0">
                <a:sym typeface="Wingdings" panose="05000000000000000000" pitchFamily="2" charset="2"/>
              </a:rPr>
              <a:t> orders our data. 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Data for commercial systems may be ordered differently. </a:t>
            </a:r>
          </a:p>
          <a:p>
            <a:pPr lvl="1"/>
            <a:r>
              <a:rPr lang="en-US" sz="1800" dirty="0" err="1">
                <a:sym typeface="Wingdings" panose="05000000000000000000" pitchFamily="2" charset="2"/>
              </a:rPr>
              <a:t>NeuroDOT</a:t>
            </a:r>
            <a:r>
              <a:rPr lang="en-US" sz="1800" dirty="0">
                <a:sym typeface="Wingdings" panose="05000000000000000000" pitchFamily="2" charset="2"/>
              </a:rPr>
              <a:t> supports any ordering style. </a:t>
            </a:r>
            <a:r>
              <a:rPr lang="en-US" sz="1800" b="1" dirty="0">
                <a:sym typeface="Wingdings" panose="05000000000000000000" pitchFamily="2" charset="2"/>
              </a:rPr>
              <a:t>The most important thing is that the order seen in the </a:t>
            </a:r>
            <a:r>
              <a:rPr lang="en-US" sz="1800" b="1" dirty="0" err="1">
                <a:solidFill>
                  <a:srgbClr val="C8A114"/>
                </a:solidFill>
                <a:sym typeface="Wingdings" panose="05000000000000000000" pitchFamily="2" charset="2"/>
              </a:rPr>
              <a:t>info.pairs</a:t>
            </a:r>
            <a:r>
              <a:rPr lang="en-US" sz="1800" b="1" dirty="0">
                <a:solidFill>
                  <a:srgbClr val="C8A114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/>
                </a:solidFill>
                <a:sym typeface="Wingdings" panose="05000000000000000000" pitchFamily="2" charset="2"/>
              </a:rPr>
              <a:t>fields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ym typeface="Wingdings" panose="05000000000000000000" pitchFamily="2" charset="2"/>
              </a:rPr>
              <a:t>matches the order in the 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data</a:t>
            </a:r>
            <a:r>
              <a:rPr lang="en-US" sz="1800" b="1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A35F03-2D19-7074-A5D8-FB96FB3F1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937" y="2515285"/>
            <a:ext cx="2257425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FFA61C-1489-18C4-668A-A446D4263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813" y="829317"/>
            <a:ext cx="1142999" cy="56483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01622A-4390-958E-1BF5-F1B12C95D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1191" y="829315"/>
            <a:ext cx="1143000" cy="5648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B219C7D-7C7A-B55D-F10F-B32E561121EA}"/>
              </a:ext>
            </a:extLst>
          </p:cNvPr>
          <p:cNvSpPr txBox="1"/>
          <p:nvPr/>
        </p:nvSpPr>
        <p:spPr>
          <a:xfrm>
            <a:off x="6945771" y="2145953"/>
            <a:ext cx="2055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Pairs Substructure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1C4A7-96A6-5E1B-60BE-7C5AC2DDE53F}"/>
              </a:ext>
            </a:extLst>
          </p:cNvPr>
          <p:cNvSpPr txBox="1"/>
          <p:nvPr/>
        </p:nvSpPr>
        <p:spPr>
          <a:xfrm>
            <a:off x="9210675" y="38036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Source and Detector lists</a:t>
            </a:r>
          </a:p>
        </p:txBody>
      </p:sp>
    </p:spTree>
    <p:extLst>
      <p:ext uri="{BB962C8B-B14F-4D97-AF65-F5344CB8AC3E}">
        <p14:creationId xmlns:p14="http://schemas.microsoft.com/office/powerpoint/2010/main" val="2327070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Paradigm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253821" cy="53206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info.paradigm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event information for the stimulus paradigm used during an imaging session.</a:t>
            </a:r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 err="1"/>
              <a:t>synchpts</a:t>
            </a:r>
            <a:r>
              <a:rPr lang="en-US" sz="1800" dirty="0"/>
              <a:t>: indices (in samples) where an event happens.</a:t>
            </a:r>
          </a:p>
          <a:p>
            <a:pPr lvl="2"/>
            <a:r>
              <a:rPr lang="en-US" sz="1600" dirty="0"/>
              <a:t>This field gets changed whenever the data is re-sampled. </a:t>
            </a:r>
            <a:r>
              <a:rPr lang="en-US" sz="1600" dirty="0" err="1"/>
              <a:t>Synchpoints</a:t>
            </a:r>
            <a:r>
              <a:rPr lang="en-US" sz="1600" dirty="0"/>
              <a:t> are re-sampled to match the data.</a:t>
            </a:r>
          </a:p>
          <a:p>
            <a:pPr lvl="1"/>
            <a:r>
              <a:rPr lang="en-US" sz="1800" dirty="0" err="1"/>
              <a:t>init_synchpts</a:t>
            </a:r>
            <a:r>
              <a:rPr lang="en-US" sz="1800" dirty="0"/>
              <a:t>: the original </a:t>
            </a:r>
            <a:r>
              <a:rPr lang="en-US" sz="1800" dirty="0" err="1"/>
              <a:t>synchpts</a:t>
            </a:r>
            <a:r>
              <a:rPr lang="en-US" sz="1800" dirty="0"/>
              <a:t> field before any processing occurs.</a:t>
            </a:r>
          </a:p>
          <a:p>
            <a:pPr lvl="1"/>
            <a:r>
              <a:rPr lang="en-US" sz="1800" dirty="0" err="1"/>
              <a:t>synchtype</a:t>
            </a:r>
            <a:r>
              <a:rPr lang="en-US" sz="1800" dirty="0"/>
              <a:t>: numerical value indicating what kind of event occurred.</a:t>
            </a:r>
          </a:p>
          <a:p>
            <a:pPr lvl="2"/>
            <a:r>
              <a:rPr lang="en-US" sz="1600" dirty="0"/>
              <a:t>Numerical value is arbitrary, though don’t choose the same value for different events.</a:t>
            </a:r>
          </a:p>
          <a:p>
            <a:pPr lvl="2"/>
            <a:r>
              <a:rPr lang="en-US" sz="1600" dirty="0" err="1"/>
              <a:t>Eg</a:t>
            </a:r>
            <a:r>
              <a:rPr lang="en-US" sz="1600" dirty="0"/>
              <a:t>: 0 = rest, 1 = checkerboard flashing.</a:t>
            </a:r>
          </a:p>
          <a:p>
            <a:pPr lvl="1"/>
            <a:r>
              <a:rPr lang="en-US" sz="1800" dirty="0"/>
              <a:t>Pulse: indices relative to </a:t>
            </a:r>
            <a:r>
              <a:rPr lang="en-US" sz="1800" dirty="0" err="1"/>
              <a:t>info.paradigm.synchpts</a:t>
            </a:r>
            <a:r>
              <a:rPr lang="en-US" sz="1800" dirty="0"/>
              <a:t> for each individual type of event.</a:t>
            </a:r>
          </a:p>
          <a:p>
            <a:pPr lvl="2"/>
            <a:r>
              <a:rPr lang="en-US" dirty="0"/>
              <a:t>Pulse_1 is generally for the beginning of a rest epoch.</a:t>
            </a:r>
          </a:p>
          <a:p>
            <a:pPr lvl="2"/>
            <a:r>
              <a:rPr lang="en-US" dirty="0"/>
              <a:t>Pulse_2 through N+1 (for N events) are associated with tasks.</a:t>
            </a:r>
          </a:p>
          <a:p>
            <a:pPr lvl="1"/>
            <a:r>
              <a:rPr lang="en-US" dirty="0" err="1"/>
              <a:t>synchtimes</a:t>
            </a:r>
            <a:r>
              <a:rPr lang="en-US" dirty="0"/>
              <a:t>: times (in seconds) where events happens.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82511" y="161151"/>
            <a:ext cx="311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Paradigm Structure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33" y="2515285"/>
            <a:ext cx="4838700" cy="21799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89966" y="4695202"/>
            <a:ext cx="5302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Paradigm information aligned with data traces. (</a:t>
            </a:r>
            <a:r>
              <a:rPr lang="en-US" sz="1200" dirty="0" err="1"/>
              <a:t>Hassanpour</a:t>
            </a:r>
            <a:r>
              <a:rPr lang="en-US" sz="1200" dirty="0"/>
              <a:t> et al. 2014)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Orange lines at the end of each green/pink bar are rest </a:t>
            </a:r>
            <a:r>
              <a:rPr lang="en-US" sz="1200" dirty="0" err="1"/>
              <a:t>synchpoints</a:t>
            </a:r>
            <a:r>
              <a:rPr lang="en-US" sz="1200" dirty="0"/>
              <a:t>. These would be classified as Pulse_1.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Green bars are events where the checkerboard is flashing on the left side of the screen. The start of these bars would be </a:t>
            </a:r>
            <a:r>
              <a:rPr lang="en-US" sz="1200" dirty="0" err="1"/>
              <a:t>synchpoints</a:t>
            </a:r>
            <a:r>
              <a:rPr lang="en-US" sz="1200" dirty="0"/>
              <a:t> classified as Pulse_2.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Pink bars are when the checkerboard flashes on the right side of the screen. The beginning of these bars are Pulse_3 </a:t>
            </a:r>
            <a:r>
              <a:rPr lang="en-US" sz="1200" dirty="0" err="1"/>
              <a:t>synchpoints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Note: the </a:t>
            </a:r>
            <a:r>
              <a:rPr lang="en-US" sz="1200" dirty="0" err="1"/>
              <a:t>info.paradigm</a:t>
            </a:r>
            <a:r>
              <a:rPr lang="en-US" sz="1200" dirty="0"/>
              <a:t> structure shown above is for an elongated version of the task shown in the </a:t>
            </a:r>
            <a:r>
              <a:rPr lang="en-US" sz="1200" dirty="0" err="1"/>
              <a:t>Hassanpour</a:t>
            </a:r>
            <a:r>
              <a:rPr lang="en-US" sz="1200" dirty="0"/>
              <a:t> figure.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8081554" y="3055891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457791" y="3055890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824502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196657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593303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977703" y="3055888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355297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0741060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113215" y="306541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494075" y="3067752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54DE30D-24A8-E4E0-F3B5-68B86536C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658" y="530483"/>
            <a:ext cx="21526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03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System and </a:t>
            </a:r>
            <a:r>
              <a:rPr lang="en-US" dirty="0" err="1">
                <a:solidFill>
                  <a:srgbClr val="FF0000"/>
                </a:solidFill>
              </a:rPr>
              <a:t>Misc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691762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info.system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h</a:t>
            </a:r>
            <a:r>
              <a:rPr lang="en-US" dirty="0"/>
              <a:t>ouses information about the imaging system used, and typically contains two fields.</a:t>
            </a:r>
          </a:p>
          <a:p>
            <a:pPr lvl="1"/>
            <a:r>
              <a:rPr lang="en-US" sz="1800" dirty="0"/>
              <a:t>framerate: framerate that corresponds to the data.</a:t>
            </a:r>
          </a:p>
          <a:p>
            <a:pPr lvl="2"/>
            <a:r>
              <a:rPr lang="en-US" sz="1600" dirty="0"/>
              <a:t>This field gets modified during processing when the data is resampled.</a:t>
            </a:r>
          </a:p>
          <a:p>
            <a:pPr lvl="1"/>
            <a:r>
              <a:rPr lang="en-US" sz="1800" dirty="0" err="1"/>
              <a:t>init_framerate</a:t>
            </a:r>
            <a:r>
              <a:rPr lang="en-US" sz="1800" dirty="0"/>
              <a:t>: framerate of the imaging system.</a:t>
            </a:r>
          </a:p>
          <a:p>
            <a:pPr lvl="2"/>
            <a:r>
              <a:rPr lang="en-US" sz="1600" dirty="0"/>
              <a:t>This field never gets modified.</a:t>
            </a:r>
          </a:p>
          <a:p>
            <a:endParaRPr lang="en-US" dirty="0"/>
          </a:p>
          <a:p>
            <a:r>
              <a:rPr lang="en-US" sz="2000" dirty="0" err="1">
                <a:solidFill>
                  <a:srgbClr val="C8A114"/>
                </a:solidFill>
              </a:rPr>
              <a:t>info.misc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any extra information that might be useful, such as:</a:t>
            </a:r>
          </a:p>
          <a:p>
            <a:pPr lvl="1"/>
            <a:r>
              <a:rPr lang="en-US" sz="1800" dirty="0"/>
              <a:t>Number of sources, detectors, and wavelengths for the imaging system.</a:t>
            </a:r>
          </a:p>
          <a:p>
            <a:pPr lvl="1"/>
            <a:r>
              <a:rPr lang="en-US" sz="1800" dirty="0"/>
              <a:t>Pad file, optodes and pairs fields only.</a:t>
            </a:r>
          </a:p>
          <a:p>
            <a:pPr lvl="1"/>
            <a:r>
              <a:rPr lang="en-US" sz="1800" dirty="0"/>
              <a:t>Start and end times of the scan.</a:t>
            </a:r>
          </a:p>
          <a:p>
            <a:pPr lvl="1"/>
            <a:r>
              <a:rPr lang="en-US" sz="1800" dirty="0"/>
              <a:t>Other information about the data acquisition system.</a:t>
            </a:r>
          </a:p>
          <a:p>
            <a:pPr lvl="1"/>
            <a:r>
              <a:rPr lang="en-US" sz="1800" dirty="0"/>
              <a:t>Raw data from the stimulus audio or video.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3796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5886572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To talk about volumetric data, lets use a T1 MRI as an example.</a:t>
            </a:r>
          </a:p>
          <a:p>
            <a:endParaRPr lang="en-US" dirty="0">
              <a:solidFill>
                <a:srgbClr val="C37BF9"/>
              </a:solidFill>
            </a:endParaRPr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MRI image volume. A collection of numbers that make up an 3D image. In the figure on the right, these numbers are gray-scale values. Other volumetric data examples include:</a:t>
            </a:r>
          </a:p>
          <a:p>
            <a:pPr lvl="1"/>
            <a:r>
              <a:rPr lang="en-US" dirty="0"/>
              <a:t>Atlases and Participant MRIs, e.g. T1, T2.</a:t>
            </a:r>
          </a:p>
          <a:p>
            <a:pPr lvl="1"/>
            <a:r>
              <a:rPr lang="en-US" dirty="0"/>
              <a:t>CT data.</a:t>
            </a:r>
          </a:p>
          <a:p>
            <a:pPr lvl="1"/>
            <a:r>
              <a:rPr lang="en-US" dirty="0"/>
              <a:t>Functional data, e.g. fMRI, reconstructed </a:t>
            </a:r>
            <a:r>
              <a:rPr lang="en-US" dirty="0" err="1"/>
              <a:t>fNIRS</a:t>
            </a:r>
            <a:r>
              <a:rPr lang="en-US" dirty="0"/>
              <a:t> or DOT.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Metadata</a:t>
            </a:r>
            <a:r>
              <a:rPr lang="en-US" dirty="0"/>
              <a:t>: Information describing how the data is organized and related to some conventional space. Metadata generally contains at least minimal information about how the data are arranged, such as:</a:t>
            </a:r>
          </a:p>
          <a:p>
            <a:pPr lvl="1"/>
            <a:r>
              <a:rPr lang="en-US" dirty="0"/>
              <a:t>Number of voxels in each dimension (X, Y, Z).</a:t>
            </a:r>
          </a:p>
          <a:p>
            <a:pPr lvl="1"/>
            <a:r>
              <a:rPr lang="en-US" dirty="0"/>
              <a:t>Size of each voxel.</a:t>
            </a:r>
          </a:p>
          <a:p>
            <a:pPr lvl="1"/>
            <a:r>
              <a:rPr lang="en-US" dirty="0"/>
              <a:t>Orientation of the image.</a:t>
            </a:r>
          </a:p>
          <a:p>
            <a:endParaRPr lang="en-US" dirty="0"/>
          </a:p>
          <a:p>
            <a:r>
              <a:rPr lang="en-US" dirty="0"/>
              <a:t>Common file types for volumetric data are </a:t>
            </a:r>
            <a:r>
              <a:rPr lang="en-US" dirty="0" err="1"/>
              <a:t>Nifti</a:t>
            </a:r>
            <a:r>
              <a:rPr lang="en-US" dirty="0"/>
              <a:t> and 4dfp.</a:t>
            </a:r>
          </a:p>
          <a:p>
            <a:pPr lvl="1"/>
            <a:r>
              <a:rPr lang="en-US" dirty="0" err="1"/>
              <a:t>Nifti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https://brainder.org/2012/09/23/the-nifti-file-format/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4dfp: </a:t>
            </a:r>
            <a:r>
              <a:rPr lang="en-US" dirty="0">
                <a:hlinkClick r:id="rId4"/>
              </a:rPr>
              <a:t>https://4dfp.readthedocs.io/en/latest/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463" y="626469"/>
            <a:ext cx="5414697" cy="19534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8744" y="235386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Volumetric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93155" y="2793422"/>
            <a:ext cx="23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Volumetric Metadata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88E2EF-D08B-1AB7-ACEC-81933B065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51" y="3611652"/>
            <a:ext cx="2508296" cy="28552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688830A-93B5-1290-3551-035EAC928E67}"/>
              </a:ext>
            </a:extLst>
          </p:cNvPr>
          <p:cNvSpPr txBox="1"/>
          <p:nvPr/>
        </p:nvSpPr>
        <p:spPr>
          <a:xfrm>
            <a:off x="7452581" y="324433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Nifti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32B45D-85FA-B026-CE42-D7BECEDF71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2482" y="3611652"/>
            <a:ext cx="2706106" cy="23294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0F66C4-3C03-A556-8A78-8C8A93B2E1BA}"/>
              </a:ext>
            </a:extLst>
          </p:cNvPr>
          <p:cNvSpPr txBox="1"/>
          <p:nvPr/>
        </p:nvSpPr>
        <p:spPr>
          <a:xfrm>
            <a:off x="10096135" y="324232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NeuroDOT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77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296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Metadata Structure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6"/>
            <a:ext cx="7017190" cy="5425390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/>
              <a:t>NeuroDOT’s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structure for volumetric data contains fields detailing information about the space the volume is in.</a:t>
            </a:r>
          </a:p>
          <a:p>
            <a:pPr lvl="1"/>
            <a:r>
              <a:rPr lang="en-US" sz="1800" dirty="0"/>
              <a:t>Filename: name of data file.</a:t>
            </a:r>
          </a:p>
          <a:p>
            <a:pPr lvl="1"/>
            <a:r>
              <a:rPr lang="en-US" sz="1800" dirty="0" err="1"/>
              <a:t>acq</a:t>
            </a:r>
            <a:r>
              <a:rPr lang="en-US" sz="1800" dirty="0"/>
              <a:t>: orientation of the image.</a:t>
            </a:r>
          </a:p>
          <a:p>
            <a:pPr lvl="2"/>
            <a:r>
              <a:rPr lang="en-US" sz="1600" dirty="0"/>
              <a:t>Transverse, coronal, or sagittal.</a:t>
            </a:r>
          </a:p>
          <a:p>
            <a:pPr lvl="1"/>
            <a:r>
              <a:rPr lang="en-US" sz="1800" dirty="0" err="1"/>
              <a:t>nDim</a:t>
            </a:r>
            <a:r>
              <a:rPr lang="en-US" sz="1800" dirty="0"/>
              <a:t>: number of dimensions, this will most often be 4.</a:t>
            </a:r>
          </a:p>
          <a:p>
            <a:pPr lvl="1"/>
            <a:r>
              <a:rPr lang="en-US" sz="1800" dirty="0" err="1"/>
              <a:t>nVx</a:t>
            </a:r>
            <a:r>
              <a:rPr lang="en-US" sz="1800" dirty="0"/>
              <a:t>, </a:t>
            </a:r>
            <a:r>
              <a:rPr lang="en-US" sz="1800" dirty="0" err="1"/>
              <a:t>nVy</a:t>
            </a:r>
            <a:r>
              <a:rPr lang="en-US" sz="1800" dirty="0"/>
              <a:t>, </a:t>
            </a:r>
            <a:r>
              <a:rPr lang="en-US" sz="1800" dirty="0" err="1"/>
              <a:t>nVz</a:t>
            </a:r>
            <a:r>
              <a:rPr lang="en-US" sz="1800" dirty="0"/>
              <a:t>: number of voxels in each dimension (X,Y,Z).</a:t>
            </a:r>
          </a:p>
          <a:p>
            <a:pPr lvl="1"/>
            <a:r>
              <a:rPr lang="en-US" sz="1800" dirty="0" err="1"/>
              <a:t>nVt</a:t>
            </a:r>
            <a:r>
              <a:rPr lang="en-US" sz="1800" dirty="0"/>
              <a:t>: number of values in the 4</a:t>
            </a:r>
            <a:r>
              <a:rPr lang="en-US" sz="1800" baseline="30000" dirty="0"/>
              <a:t>th</a:t>
            </a:r>
            <a:r>
              <a:rPr lang="en-US" sz="1800" dirty="0"/>
              <a:t> dimension, typically time points.</a:t>
            </a:r>
          </a:p>
          <a:p>
            <a:pPr lvl="1"/>
            <a:r>
              <a:rPr lang="en-US" sz="1800" dirty="0"/>
              <a:t>mmx, </a:t>
            </a:r>
            <a:r>
              <a:rPr lang="en-US" sz="1800" dirty="0" err="1"/>
              <a:t>mmy</a:t>
            </a:r>
            <a:r>
              <a:rPr lang="en-US" sz="1800" dirty="0"/>
              <a:t>, </a:t>
            </a:r>
            <a:r>
              <a:rPr lang="en-US" sz="1800" dirty="0" err="1"/>
              <a:t>mmz</a:t>
            </a:r>
            <a:r>
              <a:rPr lang="en-US" sz="1800" dirty="0"/>
              <a:t> : voxel size in each dimension (X,Y,Z).</a:t>
            </a:r>
          </a:p>
          <a:p>
            <a:pPr lvl="1"/>
            <a:r>
              <a:rPr lang="en-US" sz="1800" dirty="0" err="1"/>
              <a:t>mmppix</a:t>
            </a:r>
            <a:r>
              <a:rPr lang="en-US" sz="1800" dirty="0"/>
              <a:t>: vector that relates to how coordinate space changes in a given dimension, relative to changes in the indices of the data in that dimension.</a:t>
            </a:r>
          </a:p>
          <a:p>
            <a:pPr lvl="1"/>
            <a:r>
              <a:rPr lang="en-US" sz="1800" dirty="0"/>
              <a:t>center: Vector that points from voxel at index [0,0,0] to the center of the volume.</a:t>
            </a:r>
          </a:p>
          <a:p>
            <a:pPr lvl="2"/>
            <a:r>
              <a:rPr lang="en-US" sz="1600" dirty="0"/>
              <a:t>-1,-1,-1 in languages with 0 indexing.</a:t>
            </a:r>
            <a:endParaRPr lang="en-US" sz="1800" dirty="0"/>
          </a:p>
          <a:p>
            <a:pPr lvl="1"/>
            <a:r>
              <a:rPr lang="en-US" sz="1800" dirty="0"/>
              <a:t>orientation: orientation of how the image is stored in the volume (numerical representation).</a:t>
            </a:r>
          </a:p>
          <a:p>
            <a:pPr lvl="2"/>
            <a:r>
              <a:rPr lang="en-US" sz="1600" dirty="0"/>
              <a:t>Transverse = 2, coronal = 3, sagittal = 4.</a:t>
            </a:r>
          </a:p>
          <a:p>
            <a:pPr lvl="1"/>
            <a:r>
              <a:rPr lang="en-US" sz="1800" dirty="0" err="1"/>
              <a:t>original_header</a:t>
            </a:r>
            <a:r>
              <a:rPr lang="en-US" sz="1800" dirty="0"/>
              <a:t>: metadata from the original file type, for </a:t>
            </a:r>
            <a:r>
              <a:rPr lang="en-US" sz="1800" dirty="0" err="1"/>
              <a:t>nifti</a:t>
            </a:r>
            <a:r>
              <a:rPr lang="en-US" sz="1800" dirty="0"/>
              <a:t> only.</a:t>
            </a:r>
            <a:endParaRPr lang="en-US" sz="16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5" y="1320800"/>
            <a:ext cx="4261319" cy="4518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59900F-98FE-179F-C35D-F6742F9C55A9}"/>
              </a:ext>
            </a:extLst>
          </p:cNvPr>
          <p:cNvSpPr txBox="1"/>
          <p:nvPr/>
        </p:nvSpPr>
        <p:spPr>
          <a:xfrm>
            <a:off x="8339518" y="674469"/>
            <a:ext cx="3169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Structure for MNI152 on 1mm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voxellation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1582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41545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Number of Voxels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5380486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uses the following naming conventions for number of voxels.</a:t>
            </a:r>
          </a:p>
          <a:p>
            <a:pPr lvl="1"/>
            <a:r>
              <a:rPr lang="en-US" dirty="0"/>
              <a:t>X dimension: </a:t>
            </a:r>
            <a:r>
              <a:rPr lang="en-US" dirty="0" err="1">
                <a:solidFill>
                  <a:srgbClr val="FF0000"/>
                </a:solidFill>
              </a:rPr>
              <a:t>nVx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Y dimension: </a:t>
            </a:r>
            <a:r>
              <a:rPr lang="en-US" dirty="0" err="1">
                <a:solidFill>
                  <a:srgbClr val="00B0F0"/>
                </a:solidFill>
              </a:rPr>
              <a:t>nVy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Z dimension: </a:t>
            </a:r>
            <a:r>
              <a:rPr lang="en-US" dirty="0" err="1">
                <a:solidFill>
                  <a:srgbClr val="00B050"/>
                </a:solidFill>
              </a:rPr>
              <a:t>nVz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4" y="3396406"/>
            <a:ext cx="6517360" cy="2351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773" b="-1"/>
          <a:stretch/>
        </p:blipFill>
        <p:spPr>
          <a:xfrm>
            <a:off x="7856444" y="2802126"/>
            <a:ext cx="3774000" cy="331572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56438" y="4517423"/>
            <a:ext cx="1737360" cy="1334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7530" y="5475201"/>
            <a:ext cx="1654497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56438" y="4652406"/>
            <a:ext cx="1737360" cy="13835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856438" y="4778679"/>
            <a:ext cx="1737360" cy="1383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16200000">
            <a:off x="159666" y="4449671"/>
            <a:ext cx="1394934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81608" y="5404909"/>
            <a:ext cx="1289304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2190447" y="4447496"/>
            <a:ext cx="1651836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0258" y="5349856"/>
            <a:ext cx="1667691" cy="26778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rot="5400000">
            <a:off x="4449104" y="4465251"/>
            <a:ext cx="1508760" cy="33323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511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Voxel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858965" cy="551111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NeuroDOT’s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volumetric metadata structure, there are several fields that can tell you this information. We denote size in millimeters, always.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Fields denoting voxel size are in red boxes.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Here we show the same atlas with two different voxel sizes, 1mm and 3mm.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018" y="1107799"/>
            <a:ext cx="2326981" cy="2467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183" y="1107799"/>
            <a:ext cx="4461635" cy="16096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155875-95A3-5B26-386D-1B9AE2312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182" y="4152040"/>
            <a:ext cx="4461635" cy="16096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017" y="4152040"/>
            <a:ext cx="2326981" cy="23413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865017" y="2821578"/>
            <a:ext cx="1386457" cy="418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65016" y="5921829"/>
            <a:ext cx="1386457" cy="430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10400" y="738467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1mm voxels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10400" y="3782708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3mm voxels</a:t>
            </a:r>
          </a:p>
        </p:txBody>
      </p:sp>
    </p:spTree>
    <p:extLst>
      <p:ext uri="{BB962C8B-B14F-4D97-AF65-F5344CB8AC3E}">
        <p14:creationId xmlns:p14="http://schemas.microsoft.com/office/powerpoint/2010/main" val="1157116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223" y="4417421"/>
            <a:ext cx="4745023" cy="185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-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530578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Volumes can be organized in different orientations.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Names for orientation are given by the axis of the third dimension.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uses the field 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“</a:t>
            </a:r>
            <a:r>
              <a:rPr lang="en-US" sz="1800" dirty="0" err="1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acq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” 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denote orientation.</a:t>
            </a:r>
          </a:p>
          <a:p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view that corresponds to the orientation, will be shown on the rightmost axes.</a:t>
            </a: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nVx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always corresponds to the number of voxels in dim1,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nVy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dim2, and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nVz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dim3.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three views are always “looking down” the axes.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Left: looking down dim1.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Middle: looking down dim2.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Right: looking down dim3.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252" y="996587"/>
            <a:ext cx="2308452" cy="2462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252" y="4417422"/>
            <a:ext cx="2308452" cy="22664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222" y="1001507"/>
            <a:ext cx="4745023" cy="18578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43962" y="622085"/>
            <a:ext cx="3580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Transverse orientation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94291" y="4048090"/>
            <a:ext cx="3279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Sagittal orientation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848246" y="2098766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48246" y="5532795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848246" y="3223814"/>
            <a:ext cx="1176805" cy="9415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53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Loading and Saving with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989798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has two functions for loading and saving volumetric data. Both functions are located 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/Functions/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File_IO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LoadVolumetricData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These functions can also be used in tandem to convert volumetric data from the 4dfp format to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Nifti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format or vice versa.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Simply load a volume that’s in one format and then save it as the other format. </a:t>
            </a:r>
          </a:p>
          <a:p>
            <a:pPr lvl="1"/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‘path to file’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‘path to save folder’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 to save as’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endParaRPr lang="en-US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5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2144398"/>
            <a:ext cx="5587102" cy="3865787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provides a framework for processing, modeling, analyses, and visualization of </a:t>
            </a:r>
            <a:r>
              <a:rPr lang="en-US" sz="2000" dirty="0" err="1"/>
              <a:t>fNIRS</a:t>
            </a:r>
            <a:r>
              <a:rPr lang="en-US" sz="2000" dirty="0"/>
              <a:t> and DOT optical functional neuroimaging data.</a:t>
            </a:r>
          </a:p>
          <a:p>
            <a:endParaRPr lang="en-US" sz="2000" dirty="0"/>
          </a:p>
          <a:p>
            <a:r>
              <a:rPr lang="en-US" sz="2000" dirty="0"/>
              <a:t>This tutorial will inform you of the many types of data </a:t>
            </a:r>
            <a:r>
              <a:rPr lang="en-US" sz="2000" dirty="0" err="1"/>
              <a:t>NeuroDOT</a:t>
            </a:r>
            <a:r>
              <a:rPr lang="en-US" sz="2000" dirty="0"/>
              <a:t> interacts with and unpacks the information used in different stages of processing and analyses.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900" y="2271355"/>
            <a:ext cx="5020610" cy="33837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0474A6-5CDA-2029-A882-FAD6D7985025}"/>
              </a:ext>
            </a:extLst>
          </p:cNvPr>
          <p:cNvSpPr txBox="1">
            <a:spLocks/>
          </p:cNvSpPr>
          <p:nvPr/>
        </p:nvSpPr>
        <p:spPr>
          <a:xfrm>
            <a:off x="639842" y="1079073"/>
            <a:ext cx="10868819" cy="794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0C226"/>
              </a:buClr>
            </a:pPr>
            <a:r>
              <a:rPr lang="en-US" sz="3200" dirty="0" err="1"/>
              <a:t>NeuroDOT</a:t>
            </a:r>
            <a:r>
              <a:rPr lang="en-US" sz="3200" dirty="0"/>
              <a:t> is a self-contained toolbox and aims to facilitate community adoption of standardized and flexible </a:t>
            </a:r>
            <a:r>
              <a:rPr lang="en-US" sz="3200" dirty="0" err="1"/>
              <a:t>fNIRS</a:t>
            </a:r>
            <a:r>
              <a:rPr lang="en-US" sz="3200" dirty="0"/>
              <a:t> and DOT techniques for data processing and analysis.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11167-4D1C-66BC-011C-C97A19E3A3BE}"/>
              </a:ext>
            </a:extLst>
          </p:cNvPr>
          <p:cNvSpPr txBox="1"/>
          <p:nvPr/>
        </p:nvSpPr>
        <p:spPr>
          <a:xfrm>
            <a:off x="6632900" y="5663954"/>
            <a:ext cx="5020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effectLst/>
                <a:latin typeface="BlinkMacSystemFont"/>
              </a:rPr>
              <a:t>Wheelock MD, Culver JP, Eggebrecht AT. High-density diffuse optical tomography for imaging human brain function. Rev Sci </a:t>
            </a:r>
            <a:r>
              <a:rPr lang="en-US" sz="1200" b="0" i="0" dirty="0" err="1">
                <a:effectLst/>
                <a:latin typeface="BlinkMacSystemFont"/>
              </a:rPr>
              <a:t>Instrum</a:t>
            </a:r>
            <a:r>
              <a:rPr lang="en-US" sz="1200" b="0" i="0" dirty="0">
                <a:effectLst/>
                <a:latin typeface="BlinkMacSystemFont"/>
              </a:rPr>
              <a:t>. 2019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3648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Where Does it Come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1033342" cy="383906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An atlas is particularly useful for group-wise analyses, serving as a common space to register data from participants to.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References for two adult and one pediatric atlases commonly used in neuroimaging:</a:t>
            </a:r>
          </a:p>
          <a:p>
            <a:pPr lvl="2"/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Talairach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3"/>
              </a:rPr>
              <a:t>https://en.wikipedia.org/wiki/Talairach_coordinates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MNI: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4"/>
              </a:rPr>
              <a:t>https://www.mcgill.ca/bic/software/tools-data-analysis/anatomical-mri/atlases/icbm152-non-linear-2009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M-CRIB neonatal atlas: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5"/>
              </a:rPr>
              <a:t>https://osf.io/4vthr/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Participant specific anatomy via an MRI or CT or other modality may have the anatomy in a non-standard location and orientation within the volumetric field of view.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514" y="4906038"/>
            <a:ext cx="5410595" cy="195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80600" y="449588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79978" y="4495889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8844" y="4906038"/>
            <a:ext cx="5060642" cy="195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36" y="5005494"/>
            <a:ext cx="4762863" cy="1664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6896770" cy="566351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transform a participant’s volume to an atlas for group analyses, use the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function: affine3d_img.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Vol_tform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volume transformed to atlas space.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Vol: original participant volume (MRI).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infoVol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participant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infoAtlas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atlas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Affine_matrix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matrix that provides the information to transform one volume to another space.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 the affine matrix may contain translation, scaling, rotation, skewing.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Is always a 4x4 matrix when transforming a 3D object.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an identity matrix.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Linear: interpolation method.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linear, which is the method used for data.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‘nearest’ is the interpolation method used for masks, more on this on the next slide.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136" y="316798"/>
            <a:ext cx="4762863" cy="17182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63355" y="-5253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1381" y="2236603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1240" y="4636162"/>
            <a:ext cx="351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Transformed to Atlas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137" y="2601735"/>
            <a:ext cx="4762863" cy="183710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41066" y="1898103"/>
            <a:ext cx="762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vol_on_atlas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affine3d_img(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affine_matrix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‘linear’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99100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160" y="1194484"/>
            <a:ext cx="3659919" cy="13379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43563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Transforms: Interpolation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4363123" cy="5663515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Two commonly used interpolation types, each has a different use case.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Nearest Neighbor interpolation is used for masks, and it preserves the data in each voxel during the transform.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The values in a mask are typically integers corresponding to some label, such as anatomy.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transforming a mask, we want the labels to stay the same value.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this method is used on data, the data can become pixelated. 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Linear interpolation is used for data and allows for a smoother transformed image.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Better for data than masks.</a:t>
            </a:r>
          </a:p>
          <a:p>
            <a:endParaRPr 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9268" y="3525565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99268" y="549548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2081" y="1194484"/>
            <a:ext cx="3659919" cy="13379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627" y="2782548"/>
            <a:ext cx="5075472" cy="18553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627" y="4752471"/>
            <a:ext cx="5075472" cy="185536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356511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1mm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16432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3mm</a:t>
            </a:r>
          </a:p>
        </p:txBody>
      </p:sp>
    </p:spTree>
    <p:extLst>
      <p:ext uri="{BB962C8B-B14F-4D97-AF65-F5344CB8AC3E}">
        <p14:creationId xmlns:p14="http://schemas.microsoft.com/office/powerpoint/2010/main" val="126409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65573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Meshes are used in a variety of processing stages in </a:t>
            </a:r>
            <a:r>
              <a:rPr lang="en-US" sz="2000" dirty="0" err="1"/>
              <a:t>NeuroDOT</a:t>
            </a:r>
            <a:r>
              <a:rPr lang="en-US" sz="2000" dirty="0"/>
              <a:t>, such as:</a:t>
            </a:r>
          </a:p>
          <a:p>
            <a:pPr lvl="1"/>
            <a:r>
              <a:rPr lang="en-US" sz="1800" dirty="0"/>
              <a:t>Array placement in head modeling pipelines.</a:t>
            </a:r>
          </a:p>
          <a:p>
            <a:pPr lvl="1"/>
            <a:r>
              <a:rPr lang="en-US" sz="1800" dirty="0"/>
              <a:t>Calculating the sensitivity of an array in light modeling pipelines.</a:t>
            </a:r>
          </a:p>
          <a:p>
            <a:pPr lvl="1"/>
            <a:r>
              <a:rPr lang="en-US" sz="1800" dirty="0"/>
              <a:t>Visualizations in processing pipelines.</a:t>
            </a:r>
          </a:p>
          <a:p>
            <a:endParaRPr lang="en-US" sz="2000" dirty="0"/>
          </a:p>
          <a:p>
            <a:r>
              <a:rPr lang="en-US" sz="2000" dirty="0"/>
              <a:t>Meshes are defined as a set of points that are connected by a 2D or 3D topology of elements.</a:t>
            </a:r>
          </a:p>
          <a:p>
            <a:pPr lvl="1"/>
            <a:r>
              <a:rPr lang="en-US" sz="1800" dirty="0"/>
              <a:t>Points can be called nodes or vertices.</a:t>
            </a:r>
          </a:p>
          <a:p>
            <a:pPr lvl="1"/>
            <a:r>
              <a:rPr lang="en-US" sz="1800" dirty="0"/>
              <a:t>2D uses a triangular topology, where 3D can use tetrahedral or cuboid topology.</a:t>
            </a:r>
          </a:p>
          <a:p>
            <a:endParaRPr lang="en-US" sz="2000" dirty="0"/>
          </a:p>
          <a:p>
            <a:r>
              <a:rPr lang="en-US" sz="2000" dirty="0"/>
              <a:t>Mesh data in </a:t>
            </a:r>
            <a:r>
              <a:rPr lang="en-US" sz="2000" dirty="0" err="1"/>
              <a:t>NeuroDOT</a:t>
            </a:r>
            <a:r>
              <a:rPr lang="en-US" sz="2000" dirty="0"/>
              <a:t> uses a 3D tetrahedral topology and are comprised of Nodes and Elements.</a:t>
            </a:r>
          </a:p>
          <a:p>
            <a:pPr lvl="1"/>
            <a:r>
              <a:rPr lang="en-US" sz="1800" dirty="0"/>
              <a:t>nodes: the interconnected points.</a:t>
            </a:r>
          </a:p>
          <a:p>
            <a:pPr lvl="2"/>
            <a:r>
              <a:rPr lang="en-US" sz="1600" dirty="0"/>
              <a:t>3D XYZ coordinates.</a:t>
            </a:r>
          </a:p>
          <a:p>
            <a:pPr lvl="2"/>
            <a:r>
              <a:rPr lang="en-US" sz="1600" dirty="0"/>
              <a:t>These are connected together to form elements.</a:t>
            </a:r>
          </a:p>
          <a:p>
            <a:pPr lvl="2"/>
            <a:r>
              <a:rPr lang="en-US" sz="1600" dirty="0"/>
              <a:t>Sometimes called vertices in other toolboxes.</a:t>
            </a:r>
          </a:p>
          <a:p>
            <a:pPr lvl="1"/>
            <a:r>
              <a:rPr lang="en-US" sz="1800" dirty="0"/>
              <a:t>elements: the tetrahedra that the mesh is comprised of.</a:t>
            </a:r>
          </a:p>
          <a:p>
            <a:pPr lvl="2"/>
            <a:r>
              <a:rPr lang="en-US" sz="1600" dirty="0"/>
              <a:t>Sometimes called faces or tetrahedra in other toolboxes.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D3ABF-9F5C-5443-B1B5-154BC077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0256" y="4117373"/>
            <a:ext cx="2447925" cy="885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EE8043-28D3-4845-4903-E9A82E530AD8}"/>
              </a:ext>
            </a:extLst>
          </p:cNvPr>
          <p:cNvSpPr txBox="1"/>
          <p:nvPr/>
        </p:nvSpPr>
        <p:spPr>
          <a:xfrm>
            <a:off x="8788059" y="3512557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Example Mesh Structures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060019-0E76-30B6-6638-2EBE271F8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932" y="5304418"/>
            <a:ext cx="2314575" cy="13144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08202" y="437561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08202" y="5754770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Brain</a:t>
            </a:r>
          </a:p>
        </p:txBody>
      </p:sp>
      <p:sp>
        <p:nvSpPr>
          <p:cNvPr id="7" name="Rectangle 6"/>
          <p:cNvSpPr/>
          <p:nvPr/>
        </p:nvSpPr>
        <p:spPr>
          <a:xfrm>
            <a:off x="8325394" y="3489794"/>
            <a:ext cx="3692435" cy="32201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60BAC47-6167-A684-8D7F-1091CE4C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0436" y="407462"/>
            <a:ext cx="3444513" cy="29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07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Meshes in Light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6540909" cy="5663515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There are 3 meshes used in </a:t>
            </a:r>
            <a:r>
              <a:rPr lang="en-US" sz="2000" dirty="0" err="1"/>
              <a:t>NeuroDOT’s</a:t>
            </a:r>
            <a:r>
              <a:rPr lang="en-US" sz="2000" dirty="0"/>
              <a:t> light modeling pipelines.</a:t>
            </a:r>
          </a:p>
          <a:p>
            <a:r>
              <a:rPr lang="en-US" sz="2000" dirty="0"/>
              <a:t>Low Density</a:t>
            </a:r>
          </a:p>
          <a:p>
            <a:pPr lvl="1"/>
            <a:r>
              <a:rPr lang="en-US" sz="1800" dirty="0"/>
              <a:t>Simple mesh, only nodes and elements.</a:t>
            </a:r>
          </a:p>
          <a:p>
            <a:r>
              <a:rPr lang="en-US" sz="2000" dirty="0"/>
              <a:t>High Density</a:t>
            </a:r>
          </a:p>
          <a:p>
            <a:pPr lvl="1"/>
            <a:r>
              <a:rPr lang="en-US" sz="1800" dirty="0"/>
              <a:t>Contains the following anatomical info:</a:t>
            </a:r>
          </a:p>
          <a:p>
            <a:pPr lvl="2"/>
            <a:r>
              <a:rPr lang="en-US" sz="1600" dirty="0" err="1"/>
              <a:t>bndvtx</a:t>
            </a:r>
            <a:r>
              <a:rPr lang="en-US" sz="1600" dirty="0"/>
              <a:t>: Boundary vertices.</a:t>
            </a:r>
          </a:p>
          <a:p>
            <a:pPr lvl="2"/>
            <a:r>
              <a:rPr lang="en-US" sz="1600" dirty="0" err="1"/>
              <a:t>mua</a:t>
            </a:r>
            <a:r>
              <a:rPr lang="en-US" sz="1600" dirty="0"/>
              <a:t>: Absorption coefficients.</a:t>
            </a:r>
          </a:p>
          <a:p>
            <a:pPr lvl="2"/>
            <a:r>
              <a:rPr lang="en-US" sz="1600" dirty="0"/>
              <a:t>kappa: Photon diffusion coefficient.</a:t>
            </a:r>
          </a:p>
          <a:p>
            <a:pPr lvl="2"/>
            <a:r>
              <a:rPr lang="en-US" sz="1600" dirty="0" err="1"/>
              <a:t>mus</a:t>
            </a:r>
            <a:r>
              <a:rPr lang="en-US" sz="1600" dirty="0"/>
              <a:t>: Scattering coefficients.</a:t>
            </a:r>
          </a:p>
          <a:p>
            <a:pPr lvl="2"/>
            <a:r>
              <a:rPr lang="en-US" sz="1600" dirty="0"/>
              <a:t>region: Anatomical labels for brain regions.</a:t>
            </a:r>
          </a:p>
          <a:p>
            <a:pPr lvl="2"/>
            <a:r>
              <a:rPr lang="en-US" sz="1600" dirty="0"/>
              <a:t>c: Speed of light in the tissue.</a:t>
            </a:r>
          </a:p>
          <a:p>
            <a:pPr lvl="2"/>
            <a:r>
              <a:rPr lang="en-US" sz="1600" dirty="0" err="1"/>
              <a:t>ksi</a:t>
            </a:r>
            <a:r>
              <a:rPr lang="en-US" sz="1600" dirty="0"/>
              <a:t>: Boundary coefficient.</a:t>
            </a:r>
          </a:p>
          <a:p>
            <a:r>
              <a:rPr lang="en-US" sz="2000" dirty="0"/>
              <a:t>Prepared</a:t>
            </a:r>
          </a:p>
          <a:p>
            <a:pPr lvl="1"/>
            <a:r>
              <a:rPr lang="en-US" sz="1800" dirty="0"/>
              <a:t>Same nodes, elements, and anatomical info as HD mesh.</a:t>
            </a:r>
          </a:p>
          <a:p>
            <a:pPr lvl="1"/>
            <a:r>
              <a:rPr lang="en-US" sz="1800" dirty="0"/>
              <a:t>Optode locations and information.</a:t>
            </a:r>
          </a:p>
          <a:p>
            <a:pPr lvl="2"/>
            <a:r>
              <a:rPr lang="en-US" sz="1600" dirty="0"/>
              <a:t>source: XYZ optode locations, organized with sources first then detectors.</a:t>
            </a:r>
          </a:p>
          <a:p>
            <a:pPr lvl="2"/>
            <a:r>
              <a:rPr lang="en-US" sz="1600" dirty="0" err="1"/>
              <a:t>meas</a:t>
            </a:r>
            <a:r>
              <a:rPr lang="en-US" sz="1600" dirty="0"/>
              <a:t>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lvl="2"/>
            <a:r>
              <a:rPr lang="en-US" sz="1600" dirty="0"/>
              <a:t>link: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DCE5CA-433D-5F91-C91D-EFA0A7C3C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05"/>
          <a:stretch/>
        </p:blipFill>
        <p:spPr>
          <a:xfrm>
            <a:off x="7849823" y="4420938"/>
            <a:ext cx="2162016" cy="2437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3309D3-3FEE-B083-834E-00670C80E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823" y="345232"/>
            <a:ext cx="2162017" cy="7823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73336F-21A6-C8CF-E972-574AB6B8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20" b="14178"/>
          <a:stretch/>
        </p:blipFill>
        <p:spPr>
          <a:xfrm>
            <a:off x="7849822" y="1658264"/>
            <a:ext cx="2162017" cy="23119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214143-508C-2737-C3B3-65392B213B54}"/>
              </a:ext>
            </a:extLst>
          </p:cNvPr>
          <p:cNvSpPr txBox="1"/>
          <p:nvPr/>
        </p:nvSpPr>
        <p:spPr>
          <a:xfrm>
            <a:off x="8218936" y="-1161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Density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C41BA7-4863-9FF2-B1B5-A0E740B25628}"/>
              </a:ext>
            </a:extLst>
          </p:cNvPr>
          <p:cNvSpPr txBox="1"/>
          <p:nvPr/>
        </p:nvSpPr>
        <p:spPr>
          <a:xfrm>
            <a:off x="8197915" y="129780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208C51-5881-B78D-6607-1550DF00D756}"/>
              </a:ext>
            </a:extLst>
          </p:cNvPr>
          <p:cNvSpPr txBox="1"/>
          <p:nvPr/>
        </p:nvSpPr>
        <p:spPr>
          <a:xfrm>
            <a:off x="8374235" y="4051674"/>
            <a:ext cx="1113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Prepared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62F0024-B9AC-951C-F2E4-04EF5FADD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323" y="1844830"/>
            <a:ext cx="2162017" cy="19388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0E5C7B3-772C-833E-B2BB-30C9A2082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0494" y="37777"/>
            <a:ext cx="1839465" cy="14037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93C0A69-E087-AD57-946E-364B620D0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5323" y="4670039"/>
            <a:ext cx="2156677" cy="19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5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Types of Meshes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868965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There are several types of meshes that are typically used in </a:t>
            </a:r>
            <a:r>
              <a:rPr lang="en-US" sz="2000" dirty="0" err="1"/>
              <a:t>NeuroDOT</a:t>
            </a:r>
            <a:r>
              <a:rPr lang="en-US" sz="2000" dirty="0"/>
              <a:t> pipelines. These can be broken down into two main categories: head and brain.</a:t>
            </a:r>
          </a:p>
          <a:p>
            <a:endParaRPr lang="en-US" sz="2000" dirty="0"/>
          </a:p>
          <a:p>
            <a:r>
              <a:rPr lang="en-US" sz="2000" dirty="0"/>
              <a:t>Head meshes.</a:t>
            </a:r>
          </a:p>
          <a:p>
            <a:pPr lvl="1"/>
            <a:r>
              <a:rPr lang="en-US" sz="1800" dirty="0"/>
              <a:t>2 main types: low and high density.</a:t>
            </a:r>
          </a:p>
          <a:p>
            <a:pPr lvl="1"/>
            <a:r>
              <a:rPr lang="en-US" sz="1800" dirty="0"/>
              <a:t>HD meshes are used for:</a:t>
            </a:r>
          </a:p>
          <a:p>
            <a:pPr lvl="2"/>
            <a:r>
              <a:rPr lang="en-US" sz="1600" dirty="0"/>
              <a:t>Precision in array placement.</a:t>
            </a:r>
          </a:p>
          <a:p>
            <a:pPr lvl="2"/>
            <a:r>
              <a:rPr lang="en-US" sz="1600" dirty="0"/>
              <a:t>Accurate modeling of light transport through the volume using </a:t>
            </a:r>
            <a:r>
              <a:rPr lang="en-US" sz="1600" dirty="0" err="1"/>
              <a:t>NIRFASTer</a:t>
            </a:r>
            <a:r>
              <a:rPr lang="en-US" sz="1600" dirty="0"/>
              <a:t> or Monte Carlo Simulation.</a:t>
            </a:r>
          </a:p>
          <a:p>
            <a:pPr lvl="1"/>
            <a:r>
              <a:rPr lang="en-US" sz="1800" dirty="0"/>
              <a:t>Check out the Generating a Light Model tutorial for more information and detailed instructions on how to make a head mesh.</a:t>
            </a:r>
          </a:p>
          <a:p>
            <a:endParaRPr lang="en-US" sz="2000" dirty="0"/>
          </a:p>
          <a:p>
            <a:r>
              <a:rPr lang="en-US" sz="2000" dirty="0"/>
              <a:t>Cortical meshes.</a:t>
            </a:r>
            <a:endParaRPr lang="en-US" sz="1800" dirty="0"/>
          </a:p>
          <a:p>
            <a:pPr lvl="1"/>
            <a:r>
              <a:rPr lang="en-US" sz="1800" dirty="0"/>
              <a:t>Can be visualized with different inflations.</a:t>
            </a:r>
          </a:p>
          <a:p>
            <a:pPr lvl="1"/>
            <a:r>
              <a:rPr lang="en-US" sz="1800" dirty="0"/>
              <a:t>Check out the Subject Specific Head Modeling tutorial to learn how to create a brain mesh.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6118A-058F-6F99-B799-C18CB5B1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53" y="1438062"/>
            <a:ext cx="2591263" cy="1977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B95DD8-5290-7BA8-A49D-E314963F5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904" y="1438062"/>
            <a:ext cx="2202723" cy="19753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619DCC-02EE-34E5-6906-E54E66F26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199" y="5064413"/>
            <a:ext cx="1501402" cy="14018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CD3544-27A6-A850-4E93-018BC24BD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3712" y="5064413"/>
            <a:ext cx="1501402" cy="14018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BB6039-D400-F22A-4EC7-076D972B55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5225" y="5064414"/>
            <a:ext cx="1501402" cy="1401839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6C51A210-C21C-2E4D-DC31-AFFB675CBFE2}"/>
              </a:ext>
            </a:extLst>
          </p:cNvPr>
          <p:cNvSpPr txBox="1"/>
          <p:nvPr/>
        </p:nvSpPr>
        <p:spPr>
          <a:xfrm>
            <a:off x="6893898" y="4744797"/>
            <a:ext cx="898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Standard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9472F3A-19CA-0C9F-42B3-C7002C0C3D46}"/>
              </a:ext>
            </a:extLst>
          </p:cNvPr>
          <p:cNvSpPr txBox="1"/>
          <p:nvPr/>
        </p:nvSpPr>
        <p:spPr>
          <a:xfrm>
            <a:off x="8773076" y="474479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Inflated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852E6374-6322-F2BB-813A-AFDC5B5242AA}"/>
              </a:ext>
            </a:extLst>
          </p:cNvPr>
          <p:cNvSpPr txBox="1"/>
          <p:nvPr/>
        </p:nvSpPr>
        <p:spPr>
          <a:xfrm>
            <a:off x="10434538" y="4744797"/>
            <a:ext cx="1218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Very Inflated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F39668F0-D8F6-18C6-BE26-8669BAB4D264}"/>
              </a:ext>
            </a:extLst>
          </p:cNvPr>
          <p:cNvSpPr txBox="1"/>
          <p:nvPr/>
        </p:nvSpPr>
        <p:spPr>
          <a:xfrm>
            <a:off x="7366048" y="1130285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Low Density</a:t>
            </a: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56DABBE8-7493-F283-4B00-0034CCD3B57C}"/>
              </a:ext>
            </a:extLst>
          </p:cNvPr>
          <p:cNvSpPr txBox="1"/>
          <p:nvPr/>
        </p:nvSpPr>
        <p:spPr>
          <a:xfrm>
            <a:off x="10103596" y="1130285"/>
            <a:ext cx="1183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High Density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82555" y="4229949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Cortical Meshes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6592199" y="4214949"/>
            <a:ext cx="5258131" cy="23948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592198" y="557349"/>
            <a:ext cx="5258131" cy="29677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424421" y="557349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 Meshes</a:t>
            </a:r>
          </a:p>
        </p:txBody>
      </p:sp>
    </p:spTree>
    <p:extLst>
      <p:ext uri="{BB962C8B-B14F-4D97-AF65-F5344CB8AC3E}">
        <p14:creationId xmlns:p14="http://schemas.microsoft.com/office/powerpoint/2010/main" val="758014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and 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Pad File and A matrix generation process is where everything we’ve gone over so far comes together. This process is known as “Generating a Light Model.”</a:t>
            </a:r>
          </a:p>
          <a:p>
            <a:pPr lvl="1"/>
            <a:r>
              <a:rPr lang="en-US" sz="1800" dirty="0"/>
              <a:t>The model is based off volumetric data and once generated, allows for the reconstruction of raw </a:t>
            </a:r>
            <a:r>
              <a:rPr lang="en-US" sz="1800" dirty="0" err="1"/>
              <a:t>fNIRS</a:t>
            </a:r>
            <a:r>
              <a:rPr lang="en-US" sz="1800" dirty="0"/>
              <a:t> data into images projected onto the surface of the brain.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: model of how light propagates through a head containing tissues with given optical properties.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37BF9"/>
                </a:solidFill>
              </a:rPr>
              <a:t>A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Size: Number of Measurements x Number of Voxels in the underlying volume.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8A114"/>
                </a:solidFill>
              </a:rPr>
              <a:t>Pad File</a:t>
            </a:r>
            <a:r>
              <a:rPr lang="en-US" sz="2000" dirty="0"/>
              <a:t>: metadata structure containing all information.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8A114"/>
                </a:solidFill>
              </a:rPr>
              <a:t>info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Fields: </a:t>
            </a:r>
            <a:r>
              <a:rPr lang="en-US" sz="1800" dirty="0" err="1"/>
              <a:t>optodes</a:t>
            </a:r>
            <a:r>
              <a:rPr lang="en-US" sz="1800" dirty="0"/>
              <a:t>, pairs, tissue.</a:t>
            </a:r>
          </a:p>
          <a:p>
            <a:pPr lvl="2"/>
            <a:r>
              <a:rPr lang="en-US" sz="1600" dirty="0" err="1">
                <a:solidFill>
                  <a:srgbClr val="C8A114"/>
                </a:solidFill>
              </a:rPr>
              <a:t>info.Tissue</a:t>
            </a:r>
            <a:r>
              <a:rPr lang="en-US" sz="1600" dirty="0"/>
              <a:t>: volumetric metadata structure.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7DA630-DE47-E33C-C78D-7BA70EC35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26" y="4394183"/>
            <a:ext cx="4509274" cy="1650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09E124-C9FC-23AE-55F2-F0AF992C33C2}"/>
              </a:ext>
            </a:extLst>
          </p:cNvPr>
          <p:cNvSpPr txBox="1"/>
          <p:nvPr/>
        </p:nvSpPr>
        <p:spPr>
          <a:xfrm>
            <a:off x="7892716" y="6044665"/>
            <a:ext cx="429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Check out our other tutorials for detailed instructions on how to make a light model</a:t>
            </a:r>
          </a:p>
        </p:txBody>
      </p:sp>
    </p:spTree>
    <p:extLst>
      <p:ext uri="{BB962C8B-B14F-4D97-AF65-F5344CB8AC3E}">
        <p14:creationId xmlns:p14="http://schemas.microsoft.com/office/powerpoint/2010/main" val="2923147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4480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860030" cy="5663515"/>
          </a:xfrm>
        </p:spPr>
        <p:txBody>
          <a:bodyPr>
            <a:normAutofit/>
          </a:bodyPr>
          <a:lstStyle/>
          <a:p>
            <a:r>
              <a:rPr lang="en-US" sz="2000" dirty="0"/>
              <a:t>The pad file is </a:t>
            </a:r>
            <a:r>
              <a:rPr lang="en-US" sz="2000" dirty="0" err="1"/>
              <a:t>NeuroDOT’s</a:t>
            </a:r>
            <a:r>
              <a:rPr lang="en-US" sz="2000" dirty="0"/>
              <a:t> representation of the imaging array.</a:t>
            </a:r>
          </a:p>
          <a:p>
            <a:pPr lvl="1"/>
            <a:r>
              <a:rPr lang="en-US" sz="1800" dirty="0"/>
              <a:t>It is a </a:t>
            </a:r>
            <a:r>
              <a:rPr lang="en-US" sz="1800" dirty="0">
                <a:solidFill>
                  <a:srgbClr val="C8A114"/>
                </a:solidFill>
              </a:rPr>
              <a:t>metadata structure called info</a:t>
            </a:r>
            <a:r>
              <a:rPr lang="en-US" sz="1800" dirty="0"/>
              <a:t>, identical to the metadata structure associated with raw data (slides X-Z).</a:t>
            </a:r>
          </a:p>
          <a:p>
            <a:pPr lvl="1"/>
            <a:endParaRPr lang="en-US" sz="1800" dirty="0"/>
          </a:p>
          <a:p>
            <a:r>
              <a:rPr lang="en-US" sz="2000" dirty="0"/>
              <a:t>A </a:t>
            </a:r>
            <a:r>
              <a:rPr lang="en-US" sz="2000" dirty="0">
                <a:solidFill>
                  <a:srgbClr val="C8A114"/>
                </a:solidFill>
              </a:rPr>
              <a:t>Pad file </a:t>
            </a:r>
            <a:r>
              <a:rPr lang="en-US" sz="2000" dirty="0"/>
              <a:t>contains the following fields which are made and used in the head and light modeling pipelines.</a:t>
            </a:r>
          </a:p>
          <a:p>
            <a:pPr lvl="1"/>
            <a:r>
              <a:rPr lang="en-US" sz="1800" dirty="0" err="1"/>
              <a:t>info.optodes</a:t>
            </a:r>
            <a:r>
              <a:rPr lang="en-US" sz="1800" dirty="0"/>
              <a:t>: Optode locations in 3D and 2D.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info.pairs</a:t>
            </a:r>
            <a:r>
              <a:rPr lang="en-US" sz="1800" dirty="0"/>
              <a:t>: Measurement list.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info.tissue</a:t>
            </a:r>
            <a:r>
              <a:rPr lang="en-US" sz="1800" dirty="0"/>
              <a:t>: Volumetric information about the head model</a:t>
            </a:r>
          </a:p>
          <a:p>
            <a:pPr lvl="2"/>
            <a:r>
              <a:rPr lang="en-US" sz="1600" dirty="0"/>
              <a:t>New for pad file.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80640-209D-2EE3-D141-E25DEA6AE91E}"/>
              </a:ext>
            </a:extLst>
          </p:cNvPr>
          <p:cNvSpPr txBox="1"/>
          <p:nvPr/>
        </p:nvSpPr>
        <p:spPr>
          <a:xfrm>
            <a:off x="8971574" y="1287246"/>
            <a:ext cx="186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file on Mesh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2F443-C4F9-68F1-6AEA-BFA20926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728" y="1656578"/>
            <a:ext cx="3943086" cy="35448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31728" y="5201422"/>
            <a:ext cx="3943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Optodes from the pad files optodes field visualized on a head mesh. Sources are in red and detectors are in blue.</a:t>
            </a:r>
          </a:p>
        </p:txBody>
      </p:sp>
    </p:spTree>
    <p:extLst>
      <p:ext uri="{BB962C8B-B14F-4D97-AF65-F5344CB8AC3E}">
        <p14:creationId xmlns:p14="http://schemas.microsoft.com/office/powerpoint/2010/main" val="3299844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2" y="1194485"/>
            <a:ext cx="7960525" cy="504439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Pad files are used to generate a light model known as the A matrix. At the end of the A Matrix generation process, volumetric information pertaining to the underlying anatomy, and the space that the A Matrix itself is in, are placed within the </a:t>
            </a:r>
            <a:r>
              <a:rPr lang="en-US" sz="2000" dirty="0" err="1">
                <a:solidFill>
                  <a:srgbClr val="C8A114"/>
                </a:solidFill>
              </a:rPr>
              <a:t>info.tissue</a:t>
            </a:r>
            <a:r>
              <a:rPr lang="en-US" sz="2000" dirty="0">
                <a:solidFill>
                  <a:srgbClr val="C8A114"/>
                </a:solidFill>
              </a:rPr>
              <a:t> metadata structure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/>
              <a:t>dim: Volumetric metadata corresponding to the space the A Matrix is in.</a:t>
            </a:r>
          </a:p>
          <a:p>
            <a:pPr lvl="1"/>
            <a:r>
              <a:rPr lang="en-US" sz="1800" dirty="0"/>
              <a:t>infoT1: Volumetric metadata structure corresponding to the space of the volumetric data used to generate the A Matrix.</a:t>
            </a:r>
          </a:p>
          <a:p>
            <a:pPr lvl="1"/>
            <a:r>
              <a:rPr lang="en-US" sz="1800" dirty="0"/>
              <a:t>affine: Affine matrix to transform data to some shared space for group analyses.</a:t>
            </a:r>
          </a:p>
          <a:p>
            <a:pPr lvl="2"/>
            <a:r>
              <a:rPr lang="en-US" sz="1600" dirty="0"/>
              <a:t>Also contained in info.tissue.flags.t4.</a:t>
            </a:r>
          </a:p>
          <a:p>
            <a:pPr lvl="1"/>
            <a:r>
              <a:rPr lang="en-US" sz="1800" dirty="0" err="1"/>
              <a:t>affine_target</a:t>
            </a:r>
            <a:r>
              <a:rPr lang="en-US" sz="1800" dirty="0"/>
              <a:t>: String denoting the target space that the data will be transformed to using the affine matrix in </a:t>
            </a:r>
            <a:r>
              <a:rPr lang="en-US" sz="1800" dirty="0" err="1"/>
              <a:t>info.tissue.affine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flags: List of parameters used in the A matrix generation process.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69184F-8C7E-CBBE-1C84-BD97C7EB5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7" y="536575"/>
            <a:ext cx="2342795" cy="1641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D2132E-8675-4475-BC1C-589BC61D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009" y="2603284"/>
            <a:ext cx="2911993" cy="38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76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74" y="1320800"/>
            <a:ext cx="3376392" cy="39372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r>
              <a:rPr lang="en-US" dirty="0">
                <a:solidFill>
                  <a:srgbClr val="FF0000"/>
                </a:solidFill>
              </a:rPr>
              <a:t> visualized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3" y="1194485"/>
            <a:ext cx="5511677" cy="545015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Let’s visualize some the relationships of fields in </a:t>
            </a:r>
            <a:r>
              <a:rPr lang="en-US" sz="2000" dirty="0" err="1"/>
              <a:t>info.tissue</a:t>
            </a:r>
            <a:r>
              <a:rPr lang="en-US" sz="2000" dirty="0"/>
              <a:t> on top of a T1 using </a:t>
            </a:r>
            <a:r>
              <a:rPr lang="en-US" sz="2000" dirty="0" err="1"/>
              <a:t>info.tissue.dim</a:t>
            </a:r>
            <a:r>
              <a:rPr lang="en-US" sz="2000" dirty="0"/>
              <a:t>, </a:t>
            </a:r>
            <a:r>
              <a:rPr lang="en-US" sz="2000" dirty="0" err="1"/>
              <a:t>dim.Good_Vox</a:t>
            </a:r>
            <a:r>
              <a:rPr lang="en-US" sz="2000" dirty="0"/>
              <a:t>, and the data contained within </a:t>
            </a:r>
            <a:r>
              <a:rPr lang="en-US" sz="2000" dirty="0" err="1"/>
              <a:t>Good_Vox</a:t>
            </a:r>
            <a:r>
              <a:rPr lang="en-US" sz="2000" dirty="0"/>
              <a:t>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that is the size and position of </a:t>
            </a:r>
            <a:r>
              <a:rPr lang="en-US" sz="1800" dirty="0" err="1"/>
              <a:t>info.tissue.dim</a:t>
            </a:r>
            <a:r>
              <a:rPr lang="en-US" sz="1800" dirty="0"/>
              <a:t>.</a:t>
            </a:r>
            <a:endParaRPr lang="en-US" dirty="0"/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corresponding to </a:t>
            </a:r>
            <a:r>
              <a:rPr lang="en-US" sz="1800" dirty="0" err="1"/>
              <a:t>info.tissue.dim.Good_Vox</a:t>
            </a:r>
            <a:r>
              <a:rPr lang="en-US" sz="1800" dirty="0"/>
              <a:t>.</a:t>
            </a:r>
          </a:p>
          <a:p>
            <a:pPr marL="1257300" lvl="2" indent="-457200"/>
            <a:r>
              <a:rPr lang="en-US" sz="1600" dirty="0" err="1"/>
              <a:t>Info.tissue.Good_Vox</a:t>
            </a:r>
            <a:r>
              <a:rPr lang="en-US" sz="1600" dirty="0"/>
              <a:t> lists the indices of </a:t>
            </a:r>
            <a:r>
              <a:rPr lang="en-US" sz="1600" dirty="0" err="1"/>
              <a:t>info.tissue.dim</a:t>
            </a:r>
            <a:r>
              <a:rPr lang="en-US" sz="1600" dirty="0"/>
              <a:t> that contain the calculated sensitivity for a given system. These voxels are where all of the data lives after reconstruction occurs.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Flat Field Reconstruction of the A Matrix’s sensitivity profile.</a:t>
            </a:r>
            <a:r>
              <a:rPr lang="en-US" sz="2000" dirty="0"/>
              <a:t> This is essentially a field of view of the imaging array.</a:t>
            </a:r>
          </a:p>
          <a:p>
            <a:pPr marL="1257300" lvl="2" indent="-457200"/>
            <a:r>
              <a:rPr lang="en-US" sz="1600" dirty="0"/>
              <a:t>This is the type of data that lives within </a:t>
            </a:r>
            <a:r>
              <a:rPr lang="en-US" sz="1600" dirty="0" err="1"/>
              <a:t>info.tissue.dim.Good_Vox</a:t>
            </a:r>
            <a:r>
              <a:rPr lang="en-US" sz="1600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38511" y="-4207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38511" y="230368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38511" y="460737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DFBBBF-ECFD-E868-0208-B9EB262C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966" y="0"/>
            <a:ext cx="1695605" cy="2248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F8EA29-1E90-F3B4-BFEA-EC595CD28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9965" y="2303689"/>
            <a:ext cx="1695605" cy="22486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874AA6-767C-66F6-5A33-C3E03957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965" y="4607379"/>
            <a:ext cx="1695605" cy="2248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5374" y="5258055"/>
            <a:ext cx="3376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Low density mesh (transparent) with brain mesh (grey), high density mesh (white), and optode array.</a:t>
            </a:r>
          </a:p>
        </p:txBody>
      </p:sp>
    </p:spTree>
    <p:extLst>
      <p:ext uri="{BB962C8B-B14F-4D97-AF65-F5344CB8AC3E}">
        <p14:creationId xmlns:p14="http://schemas.microsoft.com/office/powerpoint/2010/main" val="186385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843381"/>
            <a:ext cx="5459855" cy="6010182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Title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Table of Contents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Data Types Flow Chart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Neuroimaging Data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Optical Imaging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Volumetric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info.optodes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info.pairs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info.paradigm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info.system</a:t>
            </a:r>
            <a:r>
              <a:rPr lang="en-US" sz="3200" dirty="0"/>
              <a:t>, </a:t>
            </a:r>
            <a:r>
              <a:rPr lang="en-US" sz="3200" dirty="0" err="1"/>
              <a:t>info.misc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- Overview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</a:t>
            </a:r>
            <a:r>
              <a:rPr lang="en-US" sz="3200" dirty="0" err="1"/>
              <a:t>NeuroDOT</a:t>
            </a:r>
            <a:r>
              <a:rPr lang="en-US" sz="3200" dirty="0"/>
              <a:t> Metadata 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Number of Voxels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Voxel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Orientation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Loading and Saving in </a:t>
            </a:r>
            <a:r>
              <a:rPr lang="en-US" sz="3200" dirty="0" err="1"/>
              <a:t>NeuroDOT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3DD741-90D3-F98D-60D8-AAE8426C3909}"/>
              </a:ext>
            </a:extLst>
          </p:cNvPr>
          <p:cNvSpPr txBox="1">
            <a:spLocks/>
          </p:cNvSpPr>
          <p:nvPr/>
        </p:nvSpPr>
        <p:spPr>
          <a:xfrm>
            <a:off x="6096000" y="843381"/>
            <a:ext cx="5459855" cy="6010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History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 -  Interpolation Type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Light Modeling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Types of Meshes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and 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endParaRPr lang="en-US" sz="3200" dirty="0"/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r>
              <a:rPr lang="en-US" sz="3200" dirty="0"/>
              <a:t> visualized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Loading and Saving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Dimensions and Measurements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Matching to Data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Saving and Loading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Metadata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Visualization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Contact the </a:t>
            </a:r>
            <a:r>
              <a:rPr lang="en-US" sz="3200" dirty="0" err="1"/>
              <a:t>NeuroDOT</a:t>
            </a:r>
            <a:r>
              <a:rPr lang="en-US" sz="3200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15428417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Loading &amp; Saving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548254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Loading</a:t>
            </a:r>
          </a:p>
          <a:p>
            <a:pPr lvl="1"/>
            <a:r>
              <a:rPr lang="en-US" sz="1800" dirty="0"/>
              <a:t>Loading is simple, load the </a:t>
            </a:r>
            <a:r>
              <a:rPr lang="en-US" sz="1800" dirty="0">
                <a:solidFill>
                  <a:schemeClr val="tx1"/>
                </a:solidFill>
              </a:rPr>
              <a:t>pad file </a:t>
            </a:r>
            <a:r>
              <a:rPr lang="en-US" sz="1800" dirty="0"/>
              <a:t>like you would any other .mat file.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endParaRPr lang="en-US" sz="1600" dirty="0">
              <a:solidFill>
                <a:schemeClr val="accent1"/>
              </a:solidFill>
            </a:endParaRPr>
          </a:p>
          <a:p>
            <a:pPr lvl="1"/>
            <a:r>
              <a:rPr lang="en-US" sz="1800" dirty="0"/>
              <a:t>If the pad/info is packaged with another variable, such as the A matrix or a data file, and you want to load just the pad/info, specify that in the load function call.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2"/>
            <a:endParaRPr lang="en-US" sz="1600" dirty="0"/>
          </a:p>
          <a:p>
            <a:r>
              <a:rPr lang="en-US" sz="2000" dirty="0"/>
              <a:t>Saving</a:t>
            </a:r>
          </a:p>
          <a:p>
            <a:pPr lvl="1"/>
            <a:r>
              <a:rPr lang="en-US" sz="1800" dirty="0"/>
              <a:t>The pad file generation tutorial uses </a:t>
            </a:r>
            <a:r>
              <a:rPr lang="en-US" sz="1800" dirty="0" err="1"/>
              <a:t>info.optodes.CapName</a:t>
            </a:r>
            <a:r>
              <a:rPr lang="en-US" sz="1800" dirty="0"/>
              <a:t> to set the name of the file.</a:t>
            </a:r>
          </a:p>
          <a:p>
            <a:pPr lvl="2"/>
            <a:r>
              <a:rPr lang="en-US" sz="1600" dirty="0"/>
              <a:t>You can set the file name manually if you’d like.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'Pad_'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info.optodes.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1"/>
            <a:r>
              <a:rPr lang="en-US" sz="2000" dirty="0"/>
              <a:t>Pad files are always saved with their associated A Matrix at the end of the light model generation pipeline.</a:t>
            </a:r>
            <a:endParaRPr lang="en-US" sz="1600" dirty="0"/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0336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-  Dimensions &amp;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692466" cy="5401624"/>
          </a:xfrm>
        </p:spPr>
        <p:txBody>
          <a:bodyPr>
            <a:normAutofit/>
          </a:bodyPr>
          <a:lstStyle/>
          <a:p>
            <a:r>
              <a:rPr lang="en-US" sz="2000" dirty="0"/>
              <a:t>An A Matrix, Light Model, or Jacobian, is a model of how light propagates through a head that is made up of some number of tissues with given optical properties.</a:t>
            </a:r>
          </a:p>
          <a:p>
            <a:endParaRPr lang="en-US" sz="2000" dirty="0"/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an </a:t>
            </a:r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 is always in the format of </a:t>
            </a:r>
            <a:r>
              <a:rPr lang="en-US" sz="1800" dirty="0"/>
              <a:t>Number of Measurements x Number of Voxels, where</a:t>
            </a:r>
            <a:r>
              <a:rPr lang="en-US" dirty="0"/>
              <a:t>:</a:t>
            </a:r>
            <a:endParaRPr lang="en-US" sz="1800" dirty="0"/>
          </a:p>
          <a:p>
            <a:pPr lvl="1"/>
            <a:r>
              <a:rPr lang="en-US" sz="1800" dirty="0"/>
              <a:t>Number of measurements is for all wavelengths used by the imaging system.</a:t>
            </a:r>
          </a:p>
          <a:p>
            <a:pPr lvl="2"/>
            <a:r>
              <a:rPr lang="en-US" dirty="0" err="1"/>
              <a:t>Nmeas</a:t>
            </a:r>
            <a:r>
              <a:rPr lang="en-US" dirty="0"/>
              <a:t> is the same length as fields in </a:t>
            </a:r>
            <a:r>
              <a:rPr lang="en-US" dirty="0" err="1"/>
              <a:t>info.pairs</a:t>
            </a:r>
            <a:r>
              <a:rPr lang="en-US" dirty="0"/>
              <a:t>.</a:t>
            </a:r>
          </a:p>
          <a:p>
            <a:pPr lvl="1"/>
            <a:r>
              <a:rPr lang="en-US" sz="1800" dirty="0"/>
              <a:t>Number of voxels corresponds to the number of voxels in the underlying anatomy.</a:t>
            </a:r>
          </a:p>
          <a:p>
            <a:pPr lvl="2"/>
            <a:r>
              <a:rPr lang="en-US" dirty="0" err="1"/>
              <a:t>Nvox</a:t>
            </a:r>
            <a:r>
              <a:rPr lang="en-US" dirty="0"/>
              <a:t> must be the same length as </a:t>
            </a:r>
            <a:r>
              <a:rPr lang="en-US" dirty="0" err="1"/>
              <a:t>info.tissue.dim.Good_Vox</a:t>
            </a:r>
            <a:r>
              <a:rPr lang="en-US" dirty="0"/>
              <a:t>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7FD5DC-45B9-C2F9-A579-70A37F135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865" y="2076968"/>
            <a:ext cx="5509135" cy="2350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FC909D-16AC-FADC-4EF5-BFAB6FBC9D6B}"/>
              </a:ext>
            </a:extLst>
          </p:cNvPr>
          <p:cNvSpPr txBox="1"/>
          <p:nvPr/>
        </p:nvSpPr>
        <p:spPr>
          <a:xfrm>
            <a:off x="7128450" y="1430637"/>
            <a:ext cx="461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Flat </a:t>
            </a: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Field Reconstruction of A matrix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visualized on underlying anatomy.</a:t>
            </a:r>
          </a:p>
        </p:txBody>
      </p:sp>
    </p:spTree>
    <p:extLst>
      <p:ext uri="{BB962C8B-B14F-4D97-AF65-F5344CB8AC3E}">
        <p14:creationId xmlns:p14="http://schemas.microsoft.com/office/powerpoint/2010/main" val="7810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Matching to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11355558" cy="5537241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default method for A Matrix generation creates A with every possible measurement combination.</a:t>
            </a:r>
            <a:endParaRPr lang="en-US" dirty="0"/>
          </a:p>
          <a:p>
            <a:pPr lvl="1"/>
            <a:r>
              <a:rPr lang="en-US" sz="1800" dirty="0"/>
              <a:t>However, we have an option to create A with a pre-ordained subset of measurements.</a:t>
            </a:r>
          </a:p>
          <a:p>
            <a:endParaRPr lang="en-US" sz="2000" dirty="0"/>
          </a:p>
          <a:p>
            <a:r>
              <a:rPr lang="en-US" sz="2000" dirty="0"/>
              <a:t>Why?</a:t>
            </a:r>
          </a:p>
          <a:p>
            <a:pPr lvl="1"/>
            <a:r>
              <a:rPr lang="en-US" sz="1800" dirty="0"/>
              <a:t>Many commercial systems already have a set of measurements that the system is designed to use, and data from those systems is output only containing those measurements, not all possible measurements.</a:t>
            </a:r>
          </a:p>
          <a:p>
            <a:pPr lvl="1"/>
            <a:r>
              <a:rPr lang="en-US" sz="1800" dirty="0"/>
              <a:t>Including all possible measurements would increase noise in the data, as measurements with a large source-detector separation distance are quite noisy.</a:t>
            </a:r>
          </a:p>
          <a:p>
            <a:endParaRPr lang="en-US" sz="2000" dirty="0"/>
          </a:p>
          <a:p>
            <a:r>
              <a:rPr lang="en-US" sz="2000" dirty="0"/>
              <a:t>Options for A Matrix Generation in </a:t>
            </a:r>
            <a:r>
              <a:rPr lang="en-US" sz="2000" dirty="0" err="1"/>
              <a:t>NeuroDOT</a:t>
            </a:r>
            <a:endParaRPr lang="en-US" sz="2000" dirty="0"/>
          </a:p>
          <a:p>
            <a:pPr lvl="1"/>
            <a:r>
              <a:rPr lang="en-US" dirty="0"/>
              <a:t>Generate A with all measurements, then crop to match the data after.</a:t>
            </a:r>
          </a:p>
          <a:p>
            <a:pPr lvl="1"/>
            <a:r>
              <a:rPr lang="en-US" dirty="0"/>
              <a:t>Generate A with a subset of all measurements that matches the data.</a:t>
            </a:r>
          </a:p>
          <a:p>
            <a:endParaRPr lang="en-US" dirty="0"/>
          </a:p>
          <a:p>
            <a:r>
              <a:rPr lang="en-US" dirty="0"/>
              <a:t>Check out one of our Generating a Light Model tutorials for specific examples on how to use the options above.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098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Saving and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49179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should always save an A matrix using –v7.3 because A matrices are typically large files.</a:t>
            </a:r>
          </a:p>
          <a:p>
            <a:pPr lvl="1"/>
            <a:r>
              <a:rPr lang="en-US" dirty="0"/>
              <a:t>A is always saved with its info file. File sizes of the two A matrices included in the toolbox are below.</a:t>
            </a:r>
          </a:p>
          <a:p>
            <a:pPr lvl="2"/>
            <a:r>
              <a:rPr lang="en-US" dirty="0"/>
              <a:t>96 sources x 98 detectors: 2.2 GB.</a:t>
            </a:r>
          </a:p>
          <a:p>
            <a:pPr lvl="2"/>
            <a:r>
              <a:rPr lang="en-US" dirty="0"/>
              <a:t>24 sources x 28 detectors: 210 MB.</a:t>
            </a:r>
          </a:p>
          <a:p>
            <a:pPr lvl="1"/>
            <a:r>
              <a:rPr lang="en-US" dirty="0"/>
              <a:t>Code: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save([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'A_'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flags.tag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]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'info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'-v7.3’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);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NeuroDOT</a:t>
            </a:r>
            <a:r>
              <a:rPr lang="en-US" dirty="0"/>
              <a:t> pipelines, the A matrix and its associated info file are loaded together as a structure with two subfields.</a:t>
            </a:r>
          </a:p>
          <a:p>
            <a:pPr lvl="1"/>
            <a:r>
              <a:rPr lang="en-US" dirty="0"/>
              <a:t>Subfields</a:t>
            </a:r>
          </a:p>
          <a:p>
            <a:pPr lvl="2"/>
            <a:r>
              <a:rPr lang="en-US" dirty="0">
                <a:solidFill>
                  <a:srgbClr val="C37BF9"/>
                </a:solidFill>
              </a:rPr>
              <a:t>A.A </a:t>
            </a:r>
            <a:r>
              <a:rPr lang="en-US" dirty="0"/>
              <a:t>is the A matrix.</a:t>
            </a:r>
          </a:p>
          <a:p>
            <a:pPr lvl="2"/>
            <a:r>
              <a:rPr lang="en-US" dirty="0">
                <a:solidFill>
                  <a:srgbClr val="C8A114"/>
                </a:solidFill>
              </a:rPr>
              <a:t>A.info </a:t>
            </a:r>
            <a:r>
              <a:rPr lang="en-US" dirty="0"/>
              <a:t>is the info structure.</a:t>
            </a:r>
          </a:p>
          <a:p>
            <a:pPr lvl="1"/>
            <a:r>
              <a:rPr lang="en-US" dirty="0"/>
              <a:t>Code: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load(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'filename'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dirty="0"/>
              <a:t>This is done so the metadata structures from the A matrix and Data, which are both named info, can exist in the workspace at the same time.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the above code snippet, </a:t>
            </a:r>
            <a:r>
              <a:rPr lang="en-US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data, </a:t>
            </a:r>
            <a:r>
              <a:rPr lang="en-US" dirty="0">
                <a:solidFill>
                  <a:srgbClr val="00B0F0"/>
                </a:solidFill>
                <a:latin typeface="+mj-lt"/>
                <a:cs typeface="Courier New" panose="02070309020205020404" pitchFamily="49" charset="0"/>
              </a:rPr>
              <a:t>A.info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A matrix.</a:t>
            </a:r>
            <a:endParaRPr lang="en-US" sz="14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375" y="3905316"/>
            <a:ext cx="6429375" cy="1104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79177" y="4031631"/>
            <a:ext cx="3849189" cy="1658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315200" y="4589337"/>
            <a:ext cx="1149531" cy="1306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93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-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5692241" cy="5508156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Using the A Matrix and the raw data, we can reconstruct images of what’s going on in the brain. This process is called Image Reconstruction.</a:t>
            </a:r>
          </a:p>
          <a:p>
            <a:pPr lvl="1"/>
            <a:r>
              <a:rPr lang="en-US" sz="1800" dirty="0"/>
              <a:t>For a hands on walk through of this process, check out the </a:t>
            </a:r>
            <a:r>
              <a:rPr lang="en-US" sz="1800" dirty="0" err="1"/>
              <a:t>NeuroDOT</a:t>
            </a:r>
            <a:r>
              <a:rPr lang="en-US" sz="1800" dirty="0"/>
              <a:t> Image Reconstruction tutorial.</a:t>
            </a:r>
          </a:p>
          <a:p>
            <a:endParaRPr lang="en-US" sz="2000" dirty="0"/>
          </a:p>
          <a:p>
            <a:r>
              <a:rPr lang="en-US" sz="2000" dirty="0"/>
              <a:t>Inputs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 Matrix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>
                <a:solidFill>
                  <a:srgbClr val="C37BF9"/>
                </a:solidFill>
              </a:rPr>
              <a:t>A.A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8A114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Preprocessed data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 err="1">
                <a:solidFill>
                  <a:srgbClr val="C37BF9"/>
                </a:solidFill>
              </a:rPr>
              <a:t>lmdata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Outputs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Absorption coefficients </a:t>
            </a:r>
            <a:r>
              <a:rPr lang="en-US" sz="1800" dirty="0">
                <a:solidFill>
                  <a:schemeClr val="tx1"/>
                </a:solidFill>
              </a:rPr>
              <a:t>for near-infrared light 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ortex_mu_a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Hemoglobin concentrations </a:t>
            </a:r>
            <a:r>
              <a:rPr lang="en-US" sz="1800" dirty="0">
                <a:solidFill>
                  <a:schemeClr val="tx1"/>
                </a:solidFill>
              </a:rPr>
              <a:t>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ortex_Hb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Metadata structures </a:t>
            </a:r>
            <a:r>
              <a:rPr lang="en-US" sz="1800" dirty="0">
                <a:solidFill>
                  <a:schemeClr val="tx1"/>
                </a:solidFill>
              </a:rPr>
              <a:t>for data and A matrix: </a:t>
            </a:r>
            <a:r>
              <a:rPr lang="en-US" dirty="0">
                <a:solidFill>
                  <a:srgbClr val="C8A114"/>
                </a:solidFill>
              </a:rPr>
              <a:t>i</a:t>
            </a:r>
            <a:r>
              <a:rPr lang="en-US" sz="1600" dirty="0">
                <a:solidFill>
                  <a:srgbClr val="C8A114"/>
                </a:solidFill>
              </a:rPr>
              <a:t>nfo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BE5DF34-5276-8F3C-1B97-AF5EEAA803B9}"/>
              </a:ext>
            </a:extLst>
          </p:cNvPr>
          <p:cNvGrpSpPr/>
          <p:nvPr/>
        </p:nvGrpSpPr>
        <p:grpSpPr>
          <a:xfrm>
            <a:off x="6373626" y="2687938"/>
            <a:ext cx="5732649" cy="3881736"/>
            <a:chOff x="6481522" y="2230738"/>
            <a:chExt cx="5732649" cy="388173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</p:spPr>
              <p:txBody>
                <a:bodyPr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Image reconstruction converts data from an imaging system using the inverted sensitivity matrix (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p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p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) and regularization parameters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Trebuchet MS" panose="020B0603020202020204"/>
                              <a:ea typeface="+mn-ea"/>
                              <a:cs typeface="+mn-cs"/>
                            </a:rPr>
                            <m:t>and</m:t>
                          </m:r>
                          <m:r>
                            <a:rPr kumimoji="0" lang="en-US" sz="1600" b="1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into volumetric movies of hemoglobin and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𝜇</m:t>
                          </m:r>
                        </m:e>
                        <m:sub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                                 </a:t>
                  </a:r>
                  <a14:m>
                    <m:oMath xmlns:m="http://schemas.openxmlformats.org/officeDocument/2006/math"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Sup>
                        <m:sSubSupPr>
                          <m:ctrlPr>
                            <a:rPr kumimoji="0" lang="en-US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𝟏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𝟐</m:t>
                              </m:r>
                            </m:sub>
                          </m:sSub>
                        </m:sub>
                        <m:sup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bSup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𝐲</m:t>
                      </m:r>
                    </m:oMath>
                  </a14:m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The goal of image reconstruction is to spatially localize variance within a volume based on measurements on the surface.</a:t>
                  </a:r>
                </a:p>
              </p:txBody>
            </p:sp>
          </mc:Choice>
          <mc:Fallback xmlns="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  <a:blipFill>
                  <a:blip r:embed="rId2"/>
                  <a:stretch>
                    <a:fillRect l="-534" t="-628" r="-64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95C3684A-D516-CA89-76DB-9B2D285135A0}"/>
                </a:ext>
              </a:extLst>
            </p:cNvPr>
            <p:cNvSpPr txBox="1"/>
            <p:nvPr/>
          </p:nvSpPr>
          <p:spPr>
            <a:xfrm>
              <a:off x="6481522" y="4494121"/>
              <a:ext cx="22443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Absorption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Coefficients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 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19DF74-887B-A0B1-FBDB-54A85CEFD63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7603676" y="3571875"/>
              <a:ext cx="1189011" cy="922246"/>
            </a:xfrm>
            <a:prstGeom prst="straightConnector1">
              <a:avLst/>
            </a:prstGeom>
            <a:noFill/>
            <a:ln w="57150" cap="flat" cmpd="sng" algn="ctr">
              <a:solidFill>
                <a:srgbClr val="5B9BD5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126E607-A9F4-30CE-41C0-EC721AB0A6B3}"/>
                </a:ext>
              </a:extLst>
            </p:cNvPr>
            <p:cNvCxnSpPr/>
            <p:nvPr/>
          </p:nvCxnSpPr>
          <p:spPr>
            <a:xfrm flipH="1" flipV="1">
              <a:off x="10421879" y="3719209"/>
              <a:ext cx="1325890" cy="766070"/>
            </a:xfrm>
            <a:prstGeom prst="straightConnector1">
              <a:avLst/>
            </a:prstGeom>
            <a:noFill/>
            <a:ln w="57150" cap="flat" cmpd="sng" algn="ctr">
              <a:solidFill>
                <a:srgbClr val="00FF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CDD6D68A-E1C9-A4D4-E768-F891A558E19D}"/>
                </a:ext>
              </a:extLst>
            </p:cNvPr>
            <p:cNvSpPr txBox="1"/>
            <p:nvPr/>
          </p:nvSpPr>
          <p:spPr>
            <a:xfrm>
              <a:off x="10318797" y="4494121"/>
              <a:ext cx="18732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Preprocessed 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Info structure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F9E94CE-AF72-60B8-94E1-D0F3E1B461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16436" y="3812699"/>
              <a:ext cx="0" cy="579851"/>
            </a:xfrm>
            <a:prstGeom prst="straightConnector1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70923F33-09FE-F320-FA0D-30015C721B92}"/>
                </a:ext>
              </a:extLst>
            </p:cNvPr>
            <p:cNvSpPr txBox="1"/>
            <p:nvPr/>
          </p:nvSpPr>
          <p:spPr>
            <a:xfrm>
              <a:off x="8814857" y="4485279"/>
              <a:ext cx="1325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 Matrix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5CDF0943-321F-03AE-8E6A-9EDBCA5C6CE5}"/>
              </a:ext>
            </a:extLst>
          </p:cNvPr>
          <p:cNvSpPr/>
          <p:nvPr/>
        </p:nvSpPr>
        <p:spPr>
          <a:xfrm>
            <a:off x="8752911" y="3755254"/>
            <a:ext cx="222411" cy="2738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85265-6F16-2308-164E-2DAB7FED061A}"/>
              </a:ext>
            </a:extLst>
          </p:cNvPr>
          <p:cNvSpPr/>
          <p:nvPr/>
        </p:nvSpPr>
        <p:spPr>
          <a:xfrm>
            <a:off x="9152878" y="3662525"/>
            <a:ext cx="654067" cy="430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1B8347-A92E-467B-ADA0-E5FC65CE3B46}"/>
              </a:ext>
            </a:extLst>
          </p:cNvPr>
          <p:cNvSpPr/>
          <p:nvPr/>
        </p:nvSpPr>
        <p:spPr>
          <a:xfrm>
            <a:off x="9944099" y="3763148"/>
            <a:ext cx="222411" cy="273821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23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7133020" cy="5425390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data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</a:t>
            </a:r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>
                <a:solidFill>
                  <a:srgbClr val="C37BF9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>
                <a:solidFill>
                  <a:srgbClr val="C37BF9"/>
                </a:solidFill>
              </a:rPr>
              <a:t>.</a:t>
            </a:r>
          </a:p>
          <a:p>
            <a:endParaRPr lang="en-US" sz="20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/>
              <a:t>: </a:t>
            </a:r>
            <a:r>
              <a:rPr lang="en-US" sz="2000" dirty="0" err="1"/>
              <a:t>muA</a:t>
            </a:r>
            <a:r>
              <a:rPr lang="en-US" sz="2000" dirty="0"/>
              <a:t> image volume.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number of wavelengths used by imaging system.</a:t>
            </a:r>
          </a:p>
          <a:p>
            <a:pPr lvl="1"/>
            <a:endParaRPr lang="en-US" sz="18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/>
              <a:t>: image volume containing hemoglobin concentrations.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2, corresponding to oxy and deoxy hemoglobin concentrations.</a:t>
            </a:r>
          </a:p>
          <a:p>
            <a:pPr lvl="2"/>
            <a:r>
              <a:rPr lang="en-US" sz="1600" dirty="0" err="1"/>
              <a:t>Cortex_Hb</a:t>
            </a:r>
            <a:r>
              <a:rPr lang="en-US" sz="1600" dirty="0"/>
              <a:t> is then split into two additional variables for oxy and deoxy-hemoglobin: </a:t>
            </a:r>
            <a:r>
              <a:rPr lang="en-US" sz="1600" dirty="0" err="1"/>
              <a:t>cortex_HbO</a:t>
            </a:r>
            <a:r>
              <a:rPr lang="en-US" sz="1600" dirty="0"/>
              <a:t> and </a:t>
            </a:r>
            <a:r>
              <a:rPr lang="en-US" sz="1600" dirty="0" err="1"/>
              <a:t>cortex_HbR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72E6DF-AC77-CE9A-2EE1-7FCD93115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165" y="1346999"/>
            <a:ext cx="4081166" cy="3769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9D0DF61-F597-8EAF-1392-C325143E8889}"/>
              </a:ext>
            </a:extLst>
          </p:cNvPr>
          <p:cNvGrpSpPr/>
          <p:nvPr/>
        </p:nvGrpSpPr>
        <p:grpSpPr>
          <a:xfrm>
            <a:off x="9435570" y="2341781"/>
            <a:ext cx="2414760" cy="2600325"/>
            <a:chOff x="9265192" y="303496"/>
            <a:chExt cx="1796638" cy="21470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064662F-BC2E-301E-27F1-78D88D2D4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92"/>
            <a:stretch/>
          </p:blipFill>
          <p:spPr>
            <a:xfrm>
              <a:off x="9265192" y="303497"/>
              <a:ext cx="1796638" cy="214705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A4EF6D1-CDAB-118C-3E5C-DAFE09576A5B}"/>
                </a:ext>
              </a:extLst>
            </p:cNvPr>
            <p:cNvSpPr/>
            <p:nvPr/>
          </p:nvSpPr>
          <p:spPr>
            <a:xfrm>
              <a:off x="9265192" y="303496"/>
              <a:ext cx="178213" cy="214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A97949E-B80F-0FCE-9574-CE9FED318B80}"/>
              </a:ext>
            </a:extLst>
          </p:cNvPr>
          <p:cNvSpPr txBox="1"/>
          <p:nvPr/>
        </p:nvSpPr>
        <p:spPr>
          <a:xfrm>
            <a:off x="9406995" y="5024189"/>
            <a:ext cx="2661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750nm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850nm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HbO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59BDF4-8A84-A708-2210-F0DC4CA93A39}"/>
              </a:ext>
            </a:extLst>
          </p:cNvPr>
          <p:cNvCxnSpPr/>
          <p:nvPr/>
        </p:nvCxnSpPr>
        <p:spPr>
          <a:xfrm flipH="1" flipV="1">
            <a:off x="11240297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07BB61-29BE-270D-B5AF-43CC934FCAD3}"/>
              </a:ext>
            </a:extLst>
          </p:cNvPr>
          <p:cNvCxnSpPr/>
          <p:nvPr/>
        </p:nvCxnSpPr>
        <p:spPr>
          <a:xfrm flipH="1" flipV="1">
            <a:off x="11467602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88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Metadata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9012681" cy="52063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two info structures,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A matrix, and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</a:t>
            </a:r>
            <a:r>
              <a:rPr lang="en-US" sz="2000" dirty="0" err="1"/>
              <a:t>fNIRS</a:t>
            </a:r>
            <a:r>
              <a:rPr lang="en-US" sz="2000" dirty="0"/>
              <a:t> data.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 pipelines these variables are named as follows, and contain:</a:t>
            </a:r>
          </a:p>
          <a:p>
            <a:pPr lvl="1"/>
            <a:r>
              <a:rPr lang="en-US" sz="1800" dirty="0"/>
              <a:t>A matrix: </a:t>
            </a:r>
            <a:r>
              <a:rPr lang="en-US" sz="1800" dirty="0">
                <a:solidFill>
                  <a:srgbClr val="C8A114"/>
                </a:solidFill>
              </a:rPr>
              <a:t>A.info.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Volumetric and anatomical information relative to A Matrix and its generation process.</a:t>
            </a:r>
          </a:p>
          <a:p>
            <a:pPr lvl="1"/>
            <a:r>
              <a:rPr lang="en-US" sz="1800" dirty="0" err="1"/>
              <a:t>fNIRS</a:t>
            </a:r>
            <a:r>
              <a:rPr lang="en-US" sz="1800" dirty="0"/>
              <a:t> data: </a:t>
            </a:r>
            <a:r>
              <a:rPr lang="en-US" sz="1800" dirty="0">
                <a:solidFill>
                  <a:srgbClr val="C8A114"/>
                </a:solidFill>
              </a:rPr>
              <a:t>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IO: Data acquisition information.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Paradigm: Simulus encoding.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System: Framerate of imaging system.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Information about the light model.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Units: Units corresponding to various fields in the metadata structure.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MEAS: Measurement level data quality assessments such as: standard deviation of measurements and good indices of measurements based on the std.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B3A246-2CE1-C916-D6D4-FA53D9A3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4830" y="1961845"/>
            <a:ext cx="2095500" cy="119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991C68-02B8-73C4-4969-05A8A815A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830" y="3989083"/>
            <a:ext cx="20955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202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Visualization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972799" cy="4917989"/>
          </a:xfrm>
        </p:spPr>
        <p:txBody>
          <a:bodyPr>
            <a:normAutofit/>
          </a:bodyPr>
          <a:lstStyle/>
          <a:p>
            <a:r>
              <a:rPr lang="en-US" sz="2000" dirty="0"/>
              <a:t>Reconstructed </a:t>
            </a:r>
            <a:r>
              <a:rPr lang="en-US" sz="2000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can be visualized on both volumetric or surface objects.</a:t>
            </a:r>
          </a:p>
          <a:p>
            <a:pPr lvl="1"/>
            <a:r>
              <a:rPr lang="en-US" sz="1800" dirty="0"/>
              <a:t>Volumetric: </a:t>
            </a:r>
            <a:r>
              <a:rPr lang="en-US" sz="1800" dirty="0" err="1"/>
              <a:t>PlotSlice</a:t>
            </a:r>
            <a:r>
              <a:rPr lang="en-US" sz="1800" dirty="0"/>
              <a:t>, </a:t>
            </a:r>
            <a:r>
              <a:rPr lang="en-US" sz="1800" dirty="0" err="1"/>
              <a:t>PlotSlices</a:t>
            </a:r>
            <a:r>
              <a:rPr lang="en-US" sz="1800" dirty="0"/>
              <a:t>, </a:t>
            </a:r>
            <a:r>
              <a:rPr lang="en-US" sz="1800" dirty="0" err="1"/>
              <a:t>PlotSlicesTimeTrace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Surface-based: </a:t>
            </a:r>
            <a:r>
              <a:rPr lang="en-US" sz="1800" dirty="0" err="1"/>
              <a:t>PlotMeshSurface</a:t>
            </a:r>
            <a:r>
              <a:rPr lang="en-US" sz="1800" dirty="0"/>
              <a:t>, </a:t>
            </a:r>
            <a:r>
              <a:rPr lang="en-US" sz="1800" dirty="0" err="1"/>
              <a:t>PlotInterpSurfMesh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For an in-depth look at </a:t>
            </a:r>
            <a:r>
              <a:rPr lang="en-US" sz="2000" dirty="0" err="1"/>
              <a:t>NeuroDOT’s</a:t>
            </a:r>
            <a:r>
              <a:rPr lang="en-US" sz="2000" dirty="0"/>
              <a:t> suite of visualization functions, see the visualization tutorial.</a:t>
            </a:r>
          </a:p>
          <a:p>
            <a:pPr lvl="1"/>
            <a:r>
              <a:rPr lang="en-US" sz="1800" dirty="0"/>
              <a:t>PPT: </a:t>
            </a:r>
            <a:r>
              <a:rPr lang="en-US" sz="1800" dirty="0" err="1"/>
              <a:t>NeuroDOT_Tutorial_Visualization_Overview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Script: </a:t>
            </a:r>
            <a:r>
              <a:rPr lang="en-US" sz="1800" dirty="0" err="1"/>
              <a:t>NeuroDOT_Visualization_Script.m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7A65F-E38D-1868-0591-5B5418334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1" y="775788"/>
            <a:ext cx="3247737" cy="3042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B65583-86B9-E78A-8074-C1CD2B46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247" y="4580199"/>
            <a:ext cx="2371606" cy="2269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B40426-2503-6907-0D8C-B0165B4F609E}"/>
              </a:ext>
            </a:extLst>
          </p:cNvPr>
          <p:cNvSpPr txBox="1"/>
          <p:nvPr/>
        </p:nvSpPr>
        <p:spPr>
          <a:xfrm>
            <a:off x="8827624" y="37124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7845D9-6E13-0517-7F4C-7873A917F23A}"/>
              </a:ext>
            </a:extLst>
          </p:cNvPr>
          <p:cNvSpPr txBox="1"/>
          <p:nvPr/>
        </p:nvSpPr>
        <p:spPr>
          <a:xfrm>
            <a:off x="8827624" y="3900662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 Data.</a:t>
            </a:r>
          </a:p>
        </p:txBody>
      </p:sp>
    </p:spTree>
    <p:extLst>
      <p:ext uri="{BB962C8B-B14F-4D97-AF65-F5344CB8AC3E}">
        <p14:creationId xmlns:p14="http://schemas.microsoft.com/office/powerpoint/2010/main" val="2379781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3BCE7-414D-3EAA-9C61-81A68BF8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Help Expand NeuroDOT’s Utility!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E1AFD-E0BF-B7CE-30F1-4AED6553B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70316"/>
            <a:ext cx="10062002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Please fill out the NeuroDOT registration form to help us better develop the NeuroDOT toolbox and expand its utility to address your fNIRS/DOT data analysis needs:</a:t>
            </a:r>
          </a:p>
          <a:p>
            <a:pPr lvl="1"/>
            <a:r>
              <a:rPr lang="en-US" dirty="0">
                <a:hlinkClick r:id="rId2"/>
              </a:rPr>
              <a:t>https://forms.gle/8QNGnx7ZbKuUHg3bA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Additionally, please provide specific feedback, or ask questions to the development team:</a:t>
            </a:r>
          </a:p>
          <a:p>
            <a:pPr lvl="1"/>
            <a:r>
              <a:rPr lang="en-US" dirty="0">
                <a:hlinkClick r:id="rId3"/>
              </a:rPr>
              <a:t>https://forms.gle/jv6RkX5s784LgQC89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i="1" dirty="0">
                <a:solidFill>
                  <a:schemeClr val="accent1"/>
                </a:solidFill>
              </a:rPr>
              <a:t>Note: you will not be contacted by the NeuroDOT development team unless you opt-in to receiving communications.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55562-6001-7F2E-323C-203129D6E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57393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Data Organization.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/>
              <a:t>NeuroDOT Support: </a:t>
            </a:r>
            <a:r>
              <a:rPr lang="en-US" sz="2000">
                <a:hlinkClick r:id="rId2"/>
              </a:rPr>
              <a:t>neurodot-support@wustl.edu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77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17597C0-4ED2-E453-2D62-7DD400DE6FAB}"/>
              </a:ext>
            </a:extLst>
          </p:cNvPr>
          <p:cNvSpPr/>
          <p:nvPr/>
        </p:nvSpPr>
        <p:spPr>
          <a:xfrm>
            <a:off x="6231087" y="180916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A9A9B15-F42A-EDD0-B966-4962BAFF311A}"/>
              </a:ext>
            </a:extLst>
          </p:cNvPr>
          <p:cNvSpPr/>
          <p:nvPr/>
        </p:nvSpPr>
        <p:spPr>
          <a:xfrm>
            <a:off x="6231087" y="309338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Surface/Mesh Data</a:t>
            </a:r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6A137558-4DCC-D165-00FE-0B0086296FB1}"/>
              </a:ext>
            </a:extLst>
          </p:cNvPr>
          <p:cNvSpPr/>
          <p:nvPr/>
        </p:nvSpPr>
        <p:spPr>
          <a:xfrm>
            <a:off x="8089451" y="2460907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4dfp (.4dfp)</a:t>
            </a:r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id="{FE3439DD-C621-8603-8B0C-B9D2739108BF}"/>
              </a:ext>
            </a:extLst>
          </p:cNvPr>
          <p:cNvSpPr/>
          <p:nvPr/>
        </p:nvSpPr>
        <p:spPr>
          <a:xfrm>
            <a:off x="6231087" y="2474055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Nifti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(.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9D34B222-D1DD-82F9-AC8F-ECC3E56F90B3}"/>
              </a:ext>
            </a:extLst>
          </p:cNvPr>
          <p:cNvCxnSpPr>
            <a:cxnSpLocks/>
            <a:stCxn id="29" idx="2"/>
            <a:endCxn id="152" idx="0"/>
          </p:cNvCxnSpPr>
          <p:nvPr/>
        </p:nvCxnSpPr>
        <p:spPr>
          <a:xfrm flipH="1">
            <a:off x="6878292" y="2323513"/>
            <a:ext cx="929182" cy="15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EB5CFBD3-152A-F1C3-D555-8A4107583EA2}"/>
              </a:ext>
            </a:extLst>
          </p:cNvPr>
          <p:cNvCxnSpPr>
            <a:cxnSpLocks/>
            <a:stCxn id="29" idx="2"/>
            <a:endCxn id="151" idx="0"/>
          </p:cNvCxnSpPr>
          <p:nvPr/>
        </p:nvCxnSpPr>
        <p:spPr>
          <a:xfrm>
            <a:off x="7807474" y="2323513"/>
            <a:ext cx="929182" cy="13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0071B58-99A0-566B-790D-BEB45E6A6A43}"/>
              </a:ext>
            </a:extLst>
          </p:cNvPr>
          <p:cNvSpPr/>
          <p:nvPr/>
        </p:nvSpPr>
        <p:spPr>
          <a:xfrm>
            <a:off x="10176621" y="2205929"/>
            <a:ext cx="1181099" cy="514350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infoT1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dim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60ADC21-84EE-B03A-27E0-C11CE54F371E}"/>
              </a:ext>
            </a:extLst>
          </p:cNvPr>
          <p:cNvSpPr/>
          <p:nvPr/>
        </p:nvSpPr>
        <p:spPr>
          <a:xfrm>
            <a:off x="10165146" y="1756138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F0F5A31-9294-4326-4844-E3DB623AFDB2}"/>
              </a:ext>
            </a:extLst>
          </p:cNvPr>
          <p:cNvSpPr/>
          <p:nvPr/>
        </p:nvSpPr>
        <p:spPr>
          <a:xfrm>
            <a:off x="10176621" y="3093383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noProof="0" dirty="0" err="1">
                <a:solidFill>
                  <a:prstClr val="white"/>
                </a:solidFill>
                <a:latin typeface="Trebuchet MS" panose="020B0603020202020204"/>
              </a:rPr>
              <a:t>A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nat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Trebuchet MS" panose="020B0603020202020204"/>
              </a:rPr>
              <a:t>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esh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0E21AE-0A32-50AC-077D-0F7924D72A40}"/>
              </a:ext>
            </a:extLst>
          </p:cNvPr>
          <p:cNvCxnSpPr>
            <a:cxnSpLocks/>
            <a:stCxn id="29" idx="3"/>
            <a:endCxn id="18" idx="1"/>
          </p:cNvCxnSpPr>
          <p:nvPr/>
        </p:nvCxnSpPr>
        <p:spPr>
          <a:xfrm flipV="1">
            <a:off x="9383861" y="1935572"/>
            <a:ext cx="781285" cy="13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BEE50F1-E12C-8506-D1AA-2E30F516BF31}"/>
              </a:ext>
            </a:extLst>
          </p:cNvPr>
          <p:cNvCxnSpPr>
            <a:cxnSpLocks/>
            <a:stCxn id="29" idx="3"/>
            <a:endCxn id="16" idx="1"/>
          </p:cNvCxnSpPr>
          <p:nvPr/>
        </p:nvCxnSpPr>
        <p:spPr>
          <a:xfrm>
            <a:off x="9383861" y="2066338"/>
            <a:ext cx="792760" cy="396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FE6910-413F-9022-EE7D-3072620C512D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9383861" y="3350558"/>
            <a:ext cx="792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Types Flow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5B0230-0F71-1F2E-9338-03963A246F07}"/>
              </a:ext>
            </a:extLst>
          </p:cNvPr>
          <p:cNvSpPr/>
          <p:nvPr/>
        </p:nvSpPr>
        <p:spPr>
          <a:xfrm>
            <a:off x="1093150" y="3019426"/>
            <a:ext cx="1704975" cy="65087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Neuroimaging Data on Drive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54242F-960A-797A-A0AC-F2CDBC9E9DBE}"/>
              </a:ext>
            </a:extLst>
          </p:cNvPr>
          <p:cNvSpPr/>
          <p:nvPr/>
        </p:nvSpPr>
        <p:spPr>
          <a:xfrm>
            <a:off x="3393101" y="2874964"/>
            <a:ext cx="1704975" cy="939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conventions in MATLAB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11EE6E-E6EF-AF85-D66F-EE521B66567F}"/>
              </a:ext>
            </a:extLst>
          </p:cNvPr>
          <p:cNvSpPr/>
          <p:nvPr/>
        </p:nvSpPr>
        <p:spPr>
          <a:xfrm>
            <a:off x="6231087" y="397042"/>
            <a:ext cx="3152775" cy="4976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Raw Measurement Data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F33C5A2-59BF-5808-BE8A-9DDD41A09794}"/>
              </a:ext>
            </a:extLst>
          </p:cNvPr>
          <p:cNvSpPr/>
          <p:nvPr/>
        </p:nvSpPr>
        <p:spPr>
          <a:xfrm>
            <a:off x="6231087" y="5400714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668BAB-ED0A-9E31-40D7-97C267FF36B2}"/>
              </a:ext>
            </a:extLst>
          </p:cNvPr>
          <p:cNvSpPr txBox="1"/>
          <p:nvPr/>
        </p:nvSpPr>
        <p:spPr>
          <a:xfrm>
            <a:off x="201123" y="705232"/>
            <a:ext cx="24659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Legend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Type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Format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37BF9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Variable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8A114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Variable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DFCBAD-B2BB-67D2-A0AD-7E95A6C6044D}"/>
              </a:ext>
            </a:extLst>
          </p:cNvPr>
          <p:cNvSpPr/>
          <p:nvPr/>
        </p:nvSpPr>
        <p:spPr>
          <a:xfrm>
            <a:off x="10176621" y="5200810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910308-57E1-45DA-ABA2-932C09D77728}"/>
              </a:ext>
            </a:extLst>
          </p:cNvPr>
          <p:cNvSpPr/>
          <p:nvPr/>
        </p:nvSpPr>
        <p:spPr>
          <a:xfrm>
            <a:off x="10170884" y="712386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B36247F-D0B1-EFE2-45AE-74E07C2DE79A}"/>
              </a:ext>
            </a:extLst>
          </p:cNvPr>
          <p:cNvSpPr/>
          <p:nvPr/>
        </p:nvSpPr>
        <p:spPr>
          <a:xfrm>
            <a:off x="10170884" y="216970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65A6188-FAFE-447F-7DBB-71B6758871B1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2798125" y="3344864"/>
            <a:ext cx="594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D8F2CA-4224-30E6-7D1F-7F4E531C5ADC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098076" y="645882"/>
            <a:ext cx="1133011" cy="2698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38BAB57-F584-8077-2A9A-D6B578BF6FCA}"/>
              </a:ext>
            </a:extLst>
          </p:cNvPr>
          <p:cNvCxnSpPr>
            <a:cxnSpLocks/>
            <a:stCxn id="13" idx="3"/>
            <a:endCxn id="20" idx="1"/>
          </p:cNvCxnSpPr>
          <p:nvPr/>
        </p:nvCxnSpPr>
        <p:spPr>
          <a:xfrm>
            <a:off x="5098076" y="3344864"/>
            <a:ext cx="1133011" cy="231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7930F29-4BD2-0BEE-77D8-1945A1114A36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 flipV="1">
            <a:off x="5098076" y="2066338"/>
            <a:ext cx="1133011" cy="1278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956269-530C-6DC1-0B1D-13ECE2779FFB}"/>
              </a:ext>
            </a:extLst>
          </p:cNvPr>
          <p:cNvCxnSpPr>
            <a:cxnSpLocks/>
            <a:stCxn id="13" idx="3"/>
            <a:endCxn id="30" idx="1"/>
          </p:cNvCxnSpPr>
          <p:nvPr/>
        </p:nvCxnSpPr>
        <p:spPr>
          <a:xfrm>
            <a:off x="5098076" y="3344864"/>
            <a:ext cx="1133011" cy="5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B59F195-CE9D-BB91-4ADD-745022CCF49A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9383862" y="396404"/>
            <a:ext cx="787022" cy="24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ADE158F2-31FF-FA28-A13C-22853978795F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9383862" y="645882"/>
            <a:ext cx="787022" cy="245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7A6B2A-D560-1334-8267-98D965F8D4C2}"/>
              </a:ext>
            </a:extLst>
          </p:cNvPr>
          <p:cNvSpPr/>
          <p:nvPr/>
        </p:nvSpPr>
        <p:spPr>
          <a:xfrm>
            <a:off x="10170884" y="5806083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38E15F-969A-2E3B-5B6B-A2BDAD901AEB}"/>
              </a:ext>
            </a:extLst>
          </p:cNvPr>
          <p:cNvCxnSpPr>
            <a:cxnSpLocks/>
            <a:stCxn id="20" idx="3"/>
            <a:endCxn id="6" idx="1"/>
          </p:cNvCxnSpPr>
          <p:nvPr/>
        </p:nvCxnSpPr>
        <p:spPr>
          <a:xfrm flipV="1">
            <a:off x="9383861" y="5457985"/>
            <a:ext cx="792760" cy="199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D90331-12DC-95CC-3B63-D39A6483D3AB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9383861" y="5657889"/>
            <a:ext cx="787023" cy="327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0014834-408C-7953-7F37-410DF2C639FA}"/>
              </a:ext>
            </a:extLst>
          </p:cNvPr>
          <p:cNvSpPr txBox="1"/>
          <p:nvPr/>
        </p:nvSpPr>
        <p:spPr>
          <a:xfrm>
            <a:off x="201122" y="4928920"/>
            <a:ext cx="5816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contains values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contains information about the data, e.g.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space data is in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How the data was acquired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Other attributes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of the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795D779-7047-AFDC-7BAF-5991594ED7ED}"/>
              </a:ext>
            </a:extLst>
          </p:cNvPr>
          <p:cNvSpPr/>
          <p:nvPr/>
        </p:nvSpPr>
        <p:spPr>
          <a:xfrm>
            <a:off x="6231087" y="4127117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and 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5B5B804-2CA8-B85E-4A87-02BF6CA24E12}"/>
              </a:ext>
            </a:extLst>
          </p:cNvPr>
          <p:cNvSpPr/>
          <p:nvPr/>
        </p:nvSpPr>
        <p:spPr>
          <a:xfrm>
            <a:off x="10170884" y="4489964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4978BB8-4C19-B7D4-8ED9-9086E0B2E82C}"/>
              </a:ext>
            </a:extLst>
          </p:cNvPr>
          <p:cNvSpPr/>
          <p:nvPr/>
        </p:nvSpPr>
        <p:spPr>
          <a:xfrm>
            <a:off x="10165147" y="3990915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1A1933-5BBE-26BB-44B1-9F53C28F0A6D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9383861" y="4170349"/>
            <a:ext cx="781286" cy="21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8FE055A-774F-B6D8-5F57-6539C3EEB826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9383861" y="4384292"/>
            <a:ext cx="787023" cy="28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6296F05-1E40-E3CC-C3BC-99EDC41254FE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5098076" y="3344864"/>
            <a:ext cx="1133011" cy="1039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48AD71F-F865-9B39-17AC-C5F83F324782}"/>
              </a:ext>
            </a:extLst>
          </p:cNvPr>
          <p:cNvSpPr/>
          <p:nvPr/>
        </p:nvSpPr>
        <p:spPr>
          <a:xfrm>
            <a:off x="6709922" y="1138526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.mat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B982FCC-7AA8-8C22-975E-E23AB3A9CF9C}"/>
              </a:ext>
            </a:extLst>
          </p:cNvPr>
          <p:cNvSpPr/>
          <p:nvPr/>
        </p:nvSpPr>
        <p:spPr>
          <a:xfrm>
            <a:off x="7483351" y="1138525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nirs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A319914-2530-0D51-5AFB-EDDDD3D5F86A}"/>
              </a:ext>
            </a:extLst>
          </p:cNvPr>
          <p:cNvSpPr/>
          <p:nvPr/>
        </p:nvSpPr>
        <p:spPr>
          <a:xfrm>
            <a:off x="8256780" y="1138524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snirf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F94111-0877-0CE7-EDBF-2E3481C2FE80}"/>
              </a:ext>
            </a:extLst>
          </p:cNvPr>
          <p:cNvCxnSpPr>
            <a:cxnSpLocks/>
            <a:stCxn id="14" idx="2"/>
            <a:endCxn id="4" idx="0"/>
          </p:cNvCxnSpPr>
          <p:nvPr/>
        </p:nvCxnSpPr>
        <p:spPr>
          <a:xfrm flipH="1">
            <a:off x="7042663" y="894721"/>
            <a:ext cx="764812" cy="243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CE1AE8B-DA8C-E703-3AF1-8DC09452A6D0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>
            <a:off x="7807475" y="894721"/>
            <a:ext cx="8617" cy="243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992C435-C23D-6CE6-790A-3777DD741CA3}"/>
              </a:ext>
            </a:extLst>
          </p:cNvPr>
          <p:cNvCxnSpPr>
            <a:cxnSpLocks/>
            <a:stCxn id="14" idx="2"/>
            <a:endCxn id="24" idx="0"/>
          </p:cNvCxnSpPr>
          <p:nvPr/>
        </p:nvCxnSpPr>
        <p:spPr>
          <a:xfrm>
            <a:off x="7807475" y="894721"/>
            <a:ext cx="782046" cy="24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4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47737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What is Data? What do we know about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1923184"/>
          </a:xfrm>
        </p:spPr>
        <p:txBody>
          <a:bodyPr>
            <a:normAutofit/>
          </a:bodyPr>
          <a:lstStyle/>
          <a:p>
            <a:r>
              <a:rPr lang="en-US" sz="2000" dirty="0"/>
              <a:t>Before we go in depth into the conventions that </a:t>
            </a:r>
            <a:r>
              <a:rPr lang="en-US" sz="2000" dirty="0" err="1"/>
              <a:t>NeuroDOT</a:t>
            </a:r>
            <a:r>
              <a:rPr lang="en-US" sz="2000" dirty="0"/>
              <a:t> uses for handling data, we first need to talk about what data is, and what it means. To do that, we’ll answer the following 2 questions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What is the thing we’re looking at? </a:t>
            </a: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What do we know about the thing?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6145" y="3358562"/>
            <a:ext cx="5451146" cy="274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is the thing. It’s a variable comprised of values corresponding to some phenomenon in some space. For example:</a:t>
            </a:r>
          </a:p>
          <a:p>
            <a:pPr lvl="1"/>
            <a:r>
              <a:rPr lang="en-US" sz="1800" dirty="0"/>
              <a:t>Light intensity values or Hemoglobin concentrations.</a:t>
            </a:r>
          </a:p>
          <a:p>
            <a:pPr lvl="1"/>
            <a:r>
              <a:rPr lang="en-US" sz="1800" dirty="0"/>
              <a:t>Anatomical structures.</a:t>
            </a:r>
          </a:p>
          <a:p>
            <a:pPr lvl="1"/>
            <a:r>
              <a:rPr lang="en-US" sz="1800" dirty="0"/>
              <a:t>Correlation coefficients.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87290" y="3358560"/>
            <a:ext cx="5521236" cy="3225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is what we know about the thing. It is also a variable, and it contains information that is crucial for interpreting the data.</a:t>
            </a:r>
          </a:p>
          <a:p>
            <a:pPr lvl="1"/>
            <a:r>
              <a:rPr lang="en-US" sz="1800" dirty="0"/>
              <a:t>The space that the data is in (e.g., size, shape, resolution).</a:t>
            </a:r>
          </a:p>
          <a:p>
            <a:pPr lvl="1"/>
            <a:r>
              <a:rPr lang="en-US" sz="1800" dirty="0"/>
              <a:t>Where the data comes from (e.g., imaging type/system, acquisition process).</a:t>
            </a:r>
          </a:p>
          <a:p>
            <a:pPr lvl="1"/>
            <a:r>
              <a:rPr lang="en-US" sz="1800" dirty="0"/>
              <a:t>What was happening when the data was collected (e.g., Experimental design information).</a:t>
            </a: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24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436701" cy="566351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Optical imaging system data</a:t>
            </a:r>
          </a:p>
          <a:p>
            <a:pPr lvl="1"/>
            <a:r>
              <a:rPr lang="en-US" sz="1800" dirty="0"/>
              <a:t>Data from the imaging system: Light intensity, absorption, scattering, etc.</a:t>
            </a:r>
          </a:p>
          <a:p>
            <a:pPr lvl="1"/>
            <a:r>
              <a:rPr lang="en-US" sz="1800" dirty="0"/>
              <a:t>Examples of imaging systems: WashU custom built, LUMO by </a:t>
            </a:r>
            <a:r>
              <a:rPr lang="en-US" sz="1800" dirty="0" err="1"/>
              <a:t>Gowerlabs</a:t>
            </a:r>
            <a:r>
              <a:rPr lang="en-US" sz="1800" dirty="0"/>
              <a:t>, NIRSport2 by </a:t>
            </a:r>
            <a:r>
              <a:rPr lang="en-US" sz="1800" dirty="0" err="1"/>
              <a:t>NIRx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Types of file formats: .mat, .</a:t>
            </a:r>
            <a:r>
              <a:rPr lang="en-US" sz="1800" dirty="0" err="1"/>
              <a:t>nirs</a:t>
            </a:r>
            <a:r>
              <a:rPr lang="en-US" sz="1800" dirty="0"/>
              <a:t>, .</a:t>
            </a:r>
            <a:r>
              <a:rPr lang="en-US" sz="1800" dirty="0" err="1"/>
              <a:t>snirf</a:t>
            </a:r>
            <a:r>
              <a:rPr lang="en-US" sz="1800" dirty="0"/>
              <a:t>.</a:t>
            </a:r>
          </a:p>
          <a:p>
            <a:pPr lvl="1"/>
            <a:endParaRPr lang="en-US" dirty="0"/>
          </a:p>
          <a:p>
            <a:r>
              <a:rPr lang="en-US" sz="2000" dirty="0"/>
              <a:t>Volumetric data</a:t>
            </a:r>
          </a:p>
          <a:p>
            <a:pPr lvl="1"/>
            <a:r>
              <a:rPr lang="en-US" sz="1800" dirty="0"/>
              <a:t>Image data from MRI, CT, DOT, or other types. These may be participant specific or represent some common atlas object.</a:t>
            </a:r>
          </a:p>
          <a:p>
            <a:pPr lvl="1"/>
            <a:r>
              <a:rPr lang="en-US" sz="1800" dirty="0"/>
              <a:t>Types of file formats: .</a:t>
            </a:r>
            <a:r>
              <a:rPr lang="en-US" sz="1800" dirty="0" err="1"/>
              <a:t>nii</a:t>
            </a:r>
            <a:r>
              <a:rPr lang="en-US" sz="1800" dirty="0"/>
              <a:t>, .4dfp.</a:t>
            </a:r>
          </a:p>
          <a:p>
            <a:endParaRPr lang="en-US" dirty="0"/>
          </a:p>
          <a:p>
            <a:r>
              <a:rPr lang="en-US" sz="2000" dirty="0"/>
              <a:t>Mesh data</a:t>
            </a:r>
          </a:p>
          <a:p>
            <a:pPr lvl="1"/>
            <a:r>
              <a:rPr lang="en-US" sz="1800" dirty="0"/>
              <a:t>A set of vertices, edges, and faces that defines the shape of a polyhedral object in space.</a:t>
            </a:r>
          </a:p>
          <a:p>
            <a:pPr lvl="1"/>
            <a:r>
              <a:rPr lang="en-US" sz="1800" dirty="0"/>
              <a:t>Types of file formats: </a:t>
            </a:r>
            <a:r>
              <a:rPr lang="en-US" sz="1800" dirty="0" err="1"/>
              <a:t>gifti</a:t>
            </a:r>
            <a:r>
              <a:rPr lang="en-US" sz="1800" dirty="0"/>
              <a:t>, .mat, </a:t>
            </a:r>
            <a:r>
              <a:rPr lang="en-US" sz="1800" dirty="0" err="1"/>
              <a:t>nirfaster</a:t>
            </a:r>
            <a:r>
              <a:rPr lang="en-US" sz="1800" dirty="0"/>
              <a:t> style, .</a:t>
            </a:r>
            <a:r>
              <a:rPr lang="en-US" sz="1800" dirty="0" err="1"/>
              <a:t>stl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61" t="14222" r="16815" b="33079"/>
          <a:stretch/>
        </p:blipFill>
        <p:spPr>
          <a:xfrm>
            <a:off x="9572048" y="1593174"/>
            <a:ext cx="1079232" cy="14929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3"/>
          <a:stretch/>
        </p:blipFill>
        <p:spPr>
          <a:xfrm>
            <a:off x="10810249" y="1585835"/>
            <a:ext cx="1198868" cy="14929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086517" y="11634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NIRx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726782" y="116346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LUMO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704" y="3599317"/>
            <a:ext cx="1441305" cy="19217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504444" y="3935194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NeuroDOT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1" idx="2"/>
          </p:cNvCxnSpPr>
          <p:nvPr/>
        </p:nvCxnSpPr>
        <p:spPr>
          <a:xfrm flipH="1">
            <a:off x="10496545" y="3078774"/>
            <a:ext cx="913138" cy="700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29598" y="1103086"/>
            <a:ext cx="3779520" cy="45052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227901" y="5608320"/>
            <a:ext cx="3779519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NeuroDOT</a:t>
            </a:r>
            <a:r>
              <a:rPr lang="en-US" sz="1200" dirty="0"/>
              <a:t> is system agnostic. </a:t>
            </a:r>
            <a:r>
              <a:rPr lang="en-US" sz="1200" dirty="0" err="1"/>
              <a:t>NeuroDOT</a:t>
            </a:r>
            <a:r>
              <a:rPr lang="en-US" sz="1200" dirty="0"/>
              <a:t> is equipped to handle all types of </a:t>
            </a:r>
            <a:r>
              <a:rPr lang="en-US" sz="1200" dirty="0" err="1"/>
              <a:t>fNIRS</a:t>
            </a:r>
            <a:r>
              <a:rPr lang="en-US" sz="1200" dirty="0"/>
              <a:t> data, regardless of what imaging system the data comes from.</a:t>
            </a:r>
          </a:p>
          <a:p>
            <a:r>
              <a:rPr lang="en-US" sz="1200" dirty="0"/>
              <a:t>Eggebrecht et al. Mapping distributed brain function and networks with diffuse optical tomography. Nature Photonics. 2014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" t="6996" r="79993" b="61606"/>
          <a:stretch/>
        </p:blipFill>
        <p:spPr>
          <a:xfrm>
            <a:off x="8238306" y="1604732"/>
            <a:ext cx="1174773" cy="14929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95926" y="116346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WashU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8" idx="2"/>
            <a:endCxn id="14" idx="0"/>
          </p:cNvCxnSpPr>
          <p:nvPr/>
        </p:nvCxnSpPr>
        <p:spPr>
          <a:xfrm>
            <a:off x="10111664" y="3086113"/>
            <a:ext cx="7693" cy="513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2"/>
          </p:cNvCxnSpPr>
          <p:nvPr/>
        </p:nvCxnSpPr>
        <p:spPr>
          <a:xfrm>
            <a:off x="8825693" y="3097671"/>
            <a:ext cx="901089" cy="677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3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610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Optical Imaging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4917989"/>
          </a:xfrm>
        </p:spPr>
        <p:txBody>
          <a:bodyPr>
            <a:normAutofit/>
          </a:bodyPr>
          <a:lstStyle/>
          <a:p>
            <a:r>
              <a:rPr lang="en-US" sz="2000" dirty="0"/>
              <a:t>There are two commonly used </a:t>
            </a:r>
            <a:r>
              <a:rPr lang="en-US" sz="2000" dirty="0">
                <a:solidFill>
                  <a:schemeClr val="tx1"/>
                </a:solidFill>
              </a:rPr>
              <a:t>file </a:t>
            </a:r>
            <a:r>
              <a:rPr lang="en-US" sz="2000" dirty="0"/>
              <a:t>formats for optical neuroimaging. Most commercial systems have options for saving data from the system in NIRS or SNIRF formats.</a:t>
            </a:r>
          </a:p>
          <a:p>
            <a:pPr lvl="1"/>
            <a:r>
              <a:rPr lang="en-US" sz="1800" dirty="0"/>
              <a:t>NIRS: </a:t>
            </a:r>
            <a:r>
              <a:rPr lang="en-US" sz="1800" dirty="0">
                <a:hlinkClick r:id="rId2"/>
              </a:rPr>
              <a:t>https://github.com/BUNPC/Homer3/wiki/HOMER3-file-formats</a:t>
            </a:r>
            <a:endParaRPr lang="en-US" sz="1800" dirty="0"/>
          </a:p>
          <a:p>
            <a:pPr lvl="1"/>
            <a:r>
              <a:rPr lang="en-US" sz="1800" dirty="0"/>
              <a:t>SNIRF: </a:t>
            </a:r>
            <a:r>
              <a:rPr lang="en-US" sz="1800" dirty="0">
                <a:hlinkClick r:id="rId3"/>
              </a:rPr>
              <a:t>https://github.com/fNIRS/snirf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000" dirty="0" err="1"/>
              <a:t>NeuroDOT</a:t>
            </a:r>
            <a:r>
              <a:rPr lang="en-US" sz="2000" dirty="0"/>
              <a:t> has conversion functions for both .</a:t>
            </a:r>
            <a:r>
              <a:rPr lang="en-US" sz="2000" dirty="0" err="1"/>
              <a:t>nirs</a:t>
            </a:r>
            <a:r>
              <a:rPr lang="en-US" sz="2000" dirty="0"/>
              <a:t> and .</a:t>
            </a:r>
            <a:r>
              <a:rPr lang="en-US" sz="2000" dirty="0" err="1"/>
              <a:t>snirf</a:t>
            </a:r>
            <a:r>
              <a:rPr lang="en-US" sz="2000" dirty="0"/>
              <a:t> file formats. These functions can be found in the </a:t>
            </a:r>
            <a:r>
              <a:rPr lang="en-US" sz="2000" dirty="0">
                <a:solidFill>
                  <a:srgbClr val="FF0000"/>
                </a:solidFill>
              </a:rPr>
              <a:t>Functions/</a:t>
            </a:r>
            <a:r>
              <a:rPr lang="en-US" sz="2000" dirty="0" err="1">
                <a:solidFill>
                  <a:srgbClr val="FF0000"/>
                </a:solidFill>
              </a:rPr>
              <a:t>File_IO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subfolder.</a:t>
            </a:r>
          </a:p>
          <a:p>
            <a:pPr lvl="1"/>
            <a:r>
              <a:rPr lang="en-US" sz="1800" dirty="0"/>
              <a:t>NIRS: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nirs2ndot(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800" dirty="0"/>
              <a:t>SNIRF: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snirf2ndot(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‘type’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input: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save_file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an indicator that can be set to 1 or 0 depending on whether or not you’d like to save the variables to a .mat file.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1: saves a new .mat file containing data and info to the current folder.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0: suppresses saving a new .mat file with data and info.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75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534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Volumetric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1094301" cy="505827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4dfp and </a:t>
            </a:r>
            <a:r>
              <a:rPr lang="en-US" sz="2000" dirty="0" err="1"/>
              <a:t>Nifti</a:t>
            </a:r>
            <a:r>
              <a:rPr lang="en-US" sz="2000" dirty="0"/>
              <a:t> are two </a:t>
            </a:r>
            <a:r>
              <a:rPr lang="en-US" sz="2000" dirty="0">
                <a:solidFill>
                  <a:srgbClr val="C37BF9"/>
                </a:solidFill>
              </a:rPr>
              <a:t>volumetric data types </a:t>
            </a:r>
            <a:r>
              <a:rPr lang="en-US" sz="2000" dirty="0"/>
              <a:t>that </a:t>
            </a:r>
            <a:r>
              <a:rPr lang="en-US" sz="2000" dirty="0" err="1"/>
              <a:t>NeuroDOT</a:t>
            </a:r>
            <a:r>
              <a:rPr lang="en-US" sz="2000" dirty="0"/>
              <a:t> interacts with. Each data type has a different way of organizing its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But, have no fear! </a:t>
            </a:r>
            <a:r>
              <a:rPr lang="en-US" sz="1800" dirty="0" err="1"/>
              <a:t>NeuroDOT</a:t>
            </a:r>
            <a:r>
              <a:rPr lang="en-US" sz="1800" dirty="0"/>
              <a:t> unpacks all the </a:t>
            </a:r>
            <a:r>
              <a:rPr lang="en-US" sz="1800" dirty="0">
                <a:solidFill>
                  <a:srgbClr val="C8A114"/>
                </a:solidFill>
              </a:rPr>
              <a:t>metadata</a:t>
            </a:r>
            <a:r>
              <a:rPr lang="en-US" sz="1800" dirty="0"/>
              <a:t> and organizes it in </a:t>
            </a:r>
            <a:r>
              <a:rPr lang="en-US" sz="1800" dirty="0" err="1"/>
              <a:t>NeuroDOT</a:t>
            </a:r>
            <a:r>
              <a:rPr lang="en-US" sz="1800" dirty="0"/>
              <a:t> format for easy interpretation.</a:t>
            </a:r>
          </a:p>
          <a:p>
            <a:endParaRPr lang="en-US" sz="2000" dirty="0"/>
          </a:p>
          <a:p>
            <a:r>
              <a:rPr lang="en-US" sz="2000" dirty="0"/>
              <a:t>4dfp: 4-dimensional floating point.</a:t>
            </a:r>
          </a:p>
          <a:p>
            <a:pPr lvl="1"/>
            <a:r>
              <a:rPr lang="en-US" sz="1800" dirty="0"/>
              <a:t>Created by Dr. Avi Snyder, based out of Washington University in St. Louis.</a:t>
            </a:r>
          </a:p>
          <a:p>
            <a:pPr lvl="2"/>
            <a:r>
              <a:rPr lang="en-US" sz="1600" dirty="0">
                <a:hlinkClick r:id="rId3"/>
              </a:rPr>
              <a:t>https://4dfp.readthedocs.io/en/latest/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 err="1"/>
              <a:t>Nifti</a:t>
            </a:r>
            <a:r>
              <a:rPr lang="en-US" sz="2000" dirty="0"/>
              <a:t>: Neuroimaging Informatics Technology Initiative.</a:t>
            </a:r>
          </a:p>
          <a:p>
            <a:pPr lvl="1"/>
            <a:r>
              <a:rPr lang="en-US" sz="1800" dirty="0"/>
              <a:t>Created to introduce a standardized and informative file format for neuroimaging data back in 2003.</a:t>
            </a:r>
          </a:p>
          <a:p>
            <a:pPr lvl="2"/>
            <a:r>
              <a:rPr lang="en-US" sz="1600" dirty="0">
                <a:hlinkClick r:id="rId4"/>
              </a:rPr>
              <a:t>https://brainder.org/2012/09/23/the-nifti-file-format/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For more information on how to load and save volumetric data with </a:t>
            </a:r>
            <a:r>
              <a:rPr lang="en-US" sz="2000" dirty="0" err="1"/>
              <a:t>NeuroDOT</a:t>
            </a:r>
            <a:r>
              <a:rPr lang="en-US" sz="2000" dirty="0"/>
              <a:t>, see slide 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85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– Dimensions &amp; Data Samples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660285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Once a file that contains </a:t>
            </a:r>
            <a:r>
              <a:rPr lang="en-US" sz="2000" dirty="0">
                <a:solidFill>
                  <a:srgbClr val="C37BF9"/>
                </a:solidFill>
              </a:rPr>
              <a:t>optical imaging data</a:t>
            </a:r>
            <a:r>
              <a:rPr lang="en-US" sz="2000" dirty="0"/>
              <a:t> is loaded into </a:t>
            </a:r>
            <a:r>
              <a:rPr lang="en-US" sz="2000" dirty="0" err="1"/>
              <a:t>Matlab</a:t>
            </a:r>
            <a:r>
              <a:rPr lang="en-US" sz="2000" dirty="0"/>
              <a:t>, there will be two variables in the workspace, data and info.</a:t>
            </a:r>
          </a:p>
          <a:p>
            <a:endParaRPr lang="en-US" sz="2000" dirty="0"/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raw optical neuroimaging data.</a:t>
            </a:r>
          </a:p>
          <a:p>
            <a:pPr lvl="1"/>
            <a:r>
              <a:rPr lang="en-US" dirty="0"/>
              <a:t>Size: Number of Measurements x Number of Samples.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C8A114"/>
                </a:solidFill>
              </a:rPr>
              <a:t>info</a:t>
            </a:r>
            <a:r>
              <a:rPr lang="en-US" dirty="0"/>
              <a:t>: metadata structure containing the following fields.</a:t>
            </a:r>
          </a:p>
          <a:p>
            <a:pPr lvl="1"/>
            <a:r>
              <a:rPr lang="en-US" dirty="0"/>
              <a:t>Optodes: locations of sources and detectors in 3D and 2D.</a:t>
            </a:r>
          </a:p>
          <a:p>
            <a:pPr lvl="1"/>
            <a:r>
              <a:rPr lang="en-US" dirty="0"/>
              <a:t>Pairs: measurement list.</a:t>
            </a:r>
          </a:p>
          <a:p>
            <a:pPr lvl="1"/>
            <a:r>
              <a:rPr lang="en-US" dirty="0"/>
              <a:t>Paradigm: stimulus timing information.</a:t>
            </a:r>
          </a:p>
          <a:p>
            <a:pPr lvl="1"/>
            <a:r>
              <a:rPr lang="en-US" dirty="0"/>
              <a:t>System: framerate of imaging system.</a:t>
            </a:r>
          </a:p>
          <a:p>
            <a:pPr lvl="1"/>
            <a:r>
              <a:rPr lang="en-US" dirty="0" err="1"/>
              <a:t>Misc</a:t>
            </a:r>
            <a:r>
              <a:rPr lang="en-US" dirty="0"/>
              <a:t>: extra data that doesn’t fit into the other fields.</a:t>
            </a:r>
          </a:p>
          <a:p>
            <a:pPr lvl="1"/>
            <a:r>
              <a:rPr lang="en-US" dirty="0"/>
              <a:t>MEAS: structure containing multiple measurement-level data quality assessments generated during processing.</a:t>
            </a:r>
          </a:p>
          <a:p>
            <a:pPr lvl="1"/>
            <a:r>
              <a:rPr lang="en-US" dirty="0"/>
              <a:t>Other fields may be present in the info structure, most of these will be discussed on later slides.</a:t>
            </a:r>
          </a:p>
          <a:p>
            <a:endParaRPr lang="en-US" dirty="0"/>
          </a:p>
          <a:p>
            <a:r>
              <a:rPr lang="en-US" dirty="0" err="1"/>
              <a:t>NeuroDOT</a:t>
            </a:r>
            <a:r>
              <a:rPr lang="en-US" dirty="0"/>
              <a:t> has several data samples available in the </a:t>
            </a:r>
            <a:r>
              <a:rPr lang="en-US" dirty="0">
                <a:solidFill>
                  <a:srgbClr val="FF0000"/>
                </a:solidFill>
              </a:rPr>
              <a:t>\Data\ </a:t>
            </a:r>
            <a:r>
              <a:rPr lang="en-US" dirty="0"/>
              <a:t>subfolder.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60A3E-5912-A72E-786E-CC4DF5D8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5" y="894392"/>
            <a:ext cx="3524250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833F1A-EBBE-5A17-5C8C-3134B62D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0" y="3419475"/>
            <a:ext cx="4953000" cy="3438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625FD6-71E7-AED4-BA05-D7DC9C25FB1A}"/>
              </a:ext>
            </a:extLst>
          </p:cNvPr>
          <p:cNvSpPr txBox="1"/>
          <p:nvPr/>
        </p:nvSpPr>
        <p:spPr>
          <a:xfrm>
            <a:off x="7777790" y="-4062"/>
            <a:ext cx="3875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CCW2 Example Raw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Variables, info structure,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and raw data time traces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8B8F42-8093-A1DA-4BC7-4992B6D27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2038" y="1573784"/>
            <a:ext cx="20669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04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16538</TotalTime>
  <Words>5511</Words>
  <Application>Microsoft Office PowerPoint</Application>
  <PresentationFormat>Widescreen</PresentationFormat>
  <Paragraphs>663</Paragraphs>
  <Slides>39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Arial</vt:lpstr>
      <vt:lpstr>BlinkMacSystemFont</vt:lpstr>
      <vt:lpstr>Calibri</vt:lpstr>
      <vt:lpstr>Calibri Light</vt:lpstr>
      <vt:lpstr>Cambria Math</vt:lpstr>
      <vt:lpstr>Courier New</vt:lpstr>
      <vt:lpstr>Trebuchet MS</vt:lpstr>
      <vt:lpstr>Wingdings</vt:lpstr>
      <vt:lpstr>Wingdings 3</vt:lpstr>
      <vt:lpstr>Office Theme</vt:lpstr>
      <vt:lpstr>Facet</vt:lpstr>
      <vt:lpstr>NeuroDOT</vt:lpstr>
      <vt:lpstr>Motivation</vt:lpstr>
      <vt:lpstr>Table of Contents</vt:lpstr>
      <vt:lpstr>Data Types Flow Chart</vt:lpstr>
      <vt:lpstr>What is Data? What do we know about it?</vt:lpstr>
      <vt:lpstr>Neuroimaging Data Types</vt:lpstr>
      <vt:lpstr>Neuroimaging Data Types – Optical Imaging Data</vt:lpstr>
      <vt:lpstr>Neuroimaging Data Types – Volumetric Data</vt:lpstr>
      <vt:lpstr>Data – Dimensions &amp; Data Samples</vt:lpstr>
      <vt:lpstr>Info Structure – Optodes</vt:lpstr>
      <vt:lpstr>Info Structure – Pairs</vt:lpstr>
      <vt:lpstr>Info Structure – Paradigm</vt:lpstr>
      <vt:lpstr>Info Structure – System and Misc</vt:lpstr>
      <vt:lpstr>Volumetric Data – Overview</vt:lpstr>
      <vt:lpstr>Volumetric Data – NeuroDOT Metadata Structure  </vt:lpstr>
      <vt:lpstr>Volumetric Data – Number of Voxels</vt:lpstr>
      <vt:lpstr>Volumetric Data – Voxel Size</vt:lpstr>
      <vt:lpstr>Volumetric Data - Orientation</vt:lpstr>
      <vt:lpstr>Volumetric Data – Loading and Saving with NeuroDOT</vt:lpstr>
      <vt:lpstr>Volumetric Data – Where Does it Come From?</vt:lpstr>
      <vt:lpstr>Volumetric Data – Transforms </vt:lpstr>
      <vt:lpstr>Volumetric Data – Transforms: Interpolation Type</vt:lpstr>
      <vt:lpstr>Mesh Data – Overview </vt:lpstr>
      <vt:lpstr>Mesh Data – Meshes in Light Modeling</vt:lpstr>
      <vt:lpstr>Mesh Data – Types of Meshes </vt:lpstr>
      <vt:lpstr>Pad and A – Overview</vt:lpstr>
      <vt:lpstr>Pad File – Overview</vt:lpstr>
      <vt:lpstr>Pad File – info.tissue</vt:lpstr>
      <vt:lpstr>Pad File – info.tissue visualized</vt:lpstr>
      <vt:lpstr>Pad File – Loading &amp; Saving</vt:lpstr>
      <vt:lpstr>A Matrix -  Dimensions &amp; Measurements</vt:lpstr>
      <vt:lpstr>A Matrix – Matching to the Data</vt:lpstr>
      <vt:lpstr>A Matrix – Saving and Loading</vt:lpstr>
      <vt:lpstr>Reconstructed Data - Overview</vt:lpstr>
      <vt:lpstr>Reconstructed Data – Data Objects</vt:lpstr>
      <vt:lpstr>Reconstructed Data – Metadata Objects</vt:lpstr>
      <vt:lpstr>Reconstructed Data – Visualization </vt:lpstr>
      <vt:lpstr>Help Expand NeuroDOT’s Utility!</vt:lpstr>
      <vt:lpstr>That’s It (For Now)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NeuroDOT</dc:title>
  <dc:creator>Segel, Ari</dc:creator>
  <cp:lastModifiedBy>Emma Speh</cp:lastModifiedBy>
  <cp:revision>106</cp:revision>
  <dcterms:created xsi:type="dcterms:W3CDTF">2023-12-13T20:19:17Z</dcterms:created>
  <dcterms:modified xsi:type="dcterms:W3CDTF">2024-06-03T16:07:05Z</dcterms:modified>
</cp:coreProperties>
</file>

<file path=docProps/thumbnail.jpeg>
</file>